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0" r:id="rId12"/>
    <p:sldId id="293" r:id="rId13"/>
    <p:sldId id="292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ileron Regular" panose="020B0604020202020204" charset="0"/>
      <p:regular r:id="rId18"/>
    </p:embeddedFont>
    <p:embeddedFont>
      <p:font typeface="Aileron Regular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BM Plex Sans Hebrew Light" panose="020B0604020202020204" charset="-79"/>
      <p:regular r:id="rId24"/>
    </p:embeddedFont>
    <p:embeddedFont>
      <p:font typeface="Open Sans Light Italics" panose="020B0604020202020204" charset="0"/>
      <p:regular r:id="rId25"/>
    </p:embeddedFont>
    <p:embeddedFont>
      <p:font typeface="Pathway Gothic On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61D"/>
    <a:srgbClr val="990000"/>
    <a:srgbClr val="B71218"/>
    <a:srgbClr val="941218"/>
    <a:srgbClr val="4F1D27"/>
    <a:srgbClr val="9A0F15"/>
    <a:srgbClr val="446574"/>
    <a:srgbClr val="001A71"/>
    <a:srgbClr val="FFDE00"/>
    <a:srgbClr val="DFC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49" autoAdjust="0"/>
  </p:normalViewPr>
  <p:slideViewPr>
    <p:cSldViewPr>
      <p:cViewPr>
        <p:scale>
          <a:sx n="59" d="100"/>
          <a:sy n="59" d="100"/>
        </p:scale>
        <p:origin x="-258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6.svg"/><Relationship Id="rId1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67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84.svg"/><Relationship Id="rId5" Type="http://schemas.openxmlformats.org/officeDocument/2006/relationships/image" Target="../media/image61.pn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19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6.pn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10" Type="http://schemas.openxmlformats.org/officeDocument/2006/relationships/image" Target="../media/image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svg"/><Relationship Id="rId10" Type="http://schemas.openxmlformats.org/officeDocument/2006/relationships/image" Target="../media/image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microsoft.com/office/2007/relationships/hdphoto" Target="../media/hdphoto2.wdp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7.png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laeris.com/" TargetMode="Externa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05.png"/><Relationship Id="rId18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17" Type="http://schemas.openxmlformats.org/officeDocument/2006/relationships/image" Target="../media/image115.png"/><Relationship Id="rId2" Type="http://schemas.openxmlformats.org/officeDocument/2006/relationships/image" Target="../media/image109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99.png"/><Relationship Id="rId15" Type="http://schemas.openxmlformats.org/officeDocument/2006/relationships/image" Target="../media/image114.pn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71.sv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2.sv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1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12" Type="http://schemas.openxmlformats.org/officeDocument/2006/relationships/image" Target="../media/image66.svg"/><Relationship Id="rId2" Type="http://schemas.openxmlformats.org/officeDocument/2006/relationships/image" Target="../media/image6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9.sv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30582">
            <a:off x="8560792" y="-11826595"/>
            <a:ext cx="21559933" cy="215599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0000"/>
          </a:blip>
          <a:srcRect l="7792" t="13" b="6257"/>
          <a:stretch>
            <a:fillRect/>
          </a:stretch>
        </p:blipFill>
        <p:spPr>
          <a:xfrm>
            <a:off x="7967042" y="-2836950"/>
            <a:ext cx="6007246" cy="49461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0000"/>
          </a:blip>
          <a:srcRect l="30315" r="18612" b="7697"/>
          <a:stretch>
            <a:fillRect/>
          </a:stretch>
        </p:blipFill>
        <p:spPr>
          <a:xfrm>
            <a:off x="12269014" y="0"/>
            <a:ext cx="6018986" cy="30341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50000"/>
          </a:blip>
          <a:srcRect t="3961" b="31677"/>
          <a:stretch>
            <a:fillRect/>
          </a:stretch>
        </p:blipFill>
        <p:spPr>
          <a:xfrm>
            <a:off x="5938230" y="3043259"/>
            <a:ext cx="12349770" cy="359888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767748">
            <a:off x="-2430520" y="-4397450"/>
            <a:ext cx="21900054" cy="9521029"/>
            <a:chOff x="0" y="0"/>
            <a:chExt cx="1913890" cy="19368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36855"/>
            </a:xfrm>
            <a:custGeom>
              <a:avLst/>
              <a:gdLst/>
              <a:ahLst/>
              <a:cxnLst/>
              <a:rect l="l" t="t" r="r" b="b"/>
              <a:pathLst>
                <a:path w="1913890" h="1936855">
                  <a:moveTo>
                    <a:pt x="0" y="0"/>
                  </a:moveTo>
                  <a:lnTo>
                    <a:pt x="1913890" y="0"/>
                  </a:lnTo>
                  <a:lnTo>
                    <a:pt x="1913890" y="1936855"/>
                  </a:lnTo>
                  <a:lnTo>
                    <a:pt x="0" y="193685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02666" y="318086"/>
            <a:ext cx="11748992" cy="219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3"/>
              </a:lnSpc>
            </a:pPr>
            <a:endParaRPr/>
          </a:p>
        </p:txBody>
      </p:sp>
      <p:grpSp>
        <p:nvGrpSpPr>
          <p:cNvPr id="47" name="Group 5">
            <a:extLst>
              <a:ext uri="{FF2B5EF4-FFF2-40B4-BE49-F238E27FC236}">
                <a16:creationId xmlns:a16="http://schemas.microsoft.com/office/drawing/2014/main" id="{721026BC-9194-44CA-A60E-C06A78067958}"/>
              </a:ext>
            </a:extLst>
          </p:cNvPr>
          <p:cNvGrpSpPr/>
          <p:nvPr/>
        </p:nvGrpSpPr>
        <p:grpSpPr>
          <a:xfrm rot="-1767748">
            <a:off x="-4009783" y="-3990176"/>
            <a:ext cx="23388309" cy="9590312"/>
            <a:chOff x="0" y="0"/>
            <a:chExt cx="1913890" cy="1941308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9CE678D3-D1E8-4064-9B1A-17249D54D24B}"/>
                </a:ext>
              </a:extLst>
            </p:cNvPr>
            <p:cNvSpPr/>
            <p:nvPr/>
          </p:nvSpPr>
          <p:spPr>
            <a:xfrm>
              <a:off x="0" y="0"/>
              <a:ext cx="1913890" cy="1941308"/>
            </a:xfrm>
            <a:custGeom>
              <a:avLst/>
              <a:gdLst/>
              <a:ahLst/>
              <a:cxnLst/>
              <a:rect l="l" t="t" r="r" b="b"/>
              <a:pathLst>
                <a:path w="1913890" h="1941308">
                  <a:moveTo>
                    <a:pt x="0" y="0"/>
                  </a:moveTo>
                  <a:lnTo>
                    <a:pt x="1913890" y="0"/>
                  </a:lnTo>
                  <a:lnTo>
                    <a:pt x="1913890" y="1941308"/>
                  </a:lnTo>
                  <a:lnTo>
                    <a:pt x="0" y="1941308"/>
                  </a:lnTo>
                  <a:close/>
                </a:path>
              </a:pathLst>
            </a:custGeom>
            <a:solidFill>
              <a:srgbClr val="1C6182">
                <a:alpha val="6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52743" y="4510281"/>
            <a:ext cx="1353607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8"/>
              </a:lnSpc>
            </a:pPr>
            <a:r>
              <a:rPr lang="en-US" sz="4800" b="1" spc="177" dirty="0">
                <a:solidFill>
                  <a:srgbClr val="FCE974"/>
                </a:solidFill>
                <a:latin typeface="Aileron Regular"/>
              </a:rPr>
              <a:t> Mobile Security Solutions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462985" y="3259006"/>
            <a:ext cx="10847471" cy="484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302666" y="5596081"/>
            <a:ext cx="4799698" cy="684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</a:pPr>
            <a:r>
              <a:rPr lang="en-US" sz="4400" dirty="0">
                <a:solidFill>
                  <a:srgbClr val="FFFFFF"/>
                </a:solidFill>
                <a:latin typeface="Open Sans Light Italics"/>
              </a:rPr>
              <a:t>Sales Presentation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2666" y="1028700"/>
            <a:ext cx="11213215" cy="186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t="3919" b="937"/>
          <a:stretch>
            <a:fillRect/>
          </a:stretch>
        </p:blipFill>
        <p:spPr>
          <a:xfrm>
            <a:off x="302666" y="3349717"/>
            <a:ext cx="8172331" cy="11507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7274"/>
          <a:stretch>
            <a:fillRect/>
          </a:stretch>
        </p:blipFill>
        <p:spPr>
          <a:xfrm>
            <a:off x="-986274" y="6450695"/>
            <a:ext cx="20019262" cy="53303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 l="74358" t="195" b="88941"/>
          <a:stretch>
            <a:fillRect/>
          </a:stretch>
        </p:blipFill>
        <p:spPr>
          <a:xfrm>
            <a:off x="14573419" y="6775328"/>
            <a:ext cx="3623703" cy="6767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 l="88105" t="22447" b="55219"/>
          <a:stretch>
            <a:fillRect/>
          </a:stretch>
        </p:blipFill>
        <p:spPr>
          <a:xfrm>
            <a:off x="5387351" y="8651918"/>
            <a:ext cx="1187185" cy="9825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l="80269" t="50559" b="31242"/>
          <a:stretch>
            <a:fillRect/>
          </a:stretch>
        </p:blipFill>
        <p:spPr>
          <a:xfrm>
            <a:off x="15775046" y="9370989"/>
            <a:ext cx="2422076" cy="98483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 l="82407" t="85449"/>
          <a:stretch>
            <a:fillRect/>
          </a:stretch>
        </p:blipFill>
        <p:spPr>
          <a:xfrm>
            <a:off x="14796978" y="8434627"/>
            <a:ext cx="2239030" cy="81636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rcRect l="71485" t="65804" b="12941"/>
          <a:stretch>
            <a:fillRect/>
          </a:stretch>
        </p:blipFill>
        <p:spPr>
          <a:xfrm>
            <a:off x="12877450" y="9079561"/>
            <a:ext cx="3839056" cy="12614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rcRect l="58591" t="86411" r="19523" b="655"/>
          <a:stretch>
            <a:fillRect/>
          </a:stretch>
        </p:blipFill>
        <p:spPr>
          <a:xfrm>
            <a:off x="6412506" y="6642145"/>
            <a:ext cx="3109071" cy="80992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 l="65431" t="17770" r="11742" b="63518"/>
          <a:stretch>
            <a:fillRect/>
          </a:stretch>
        </p:blipFill>
        <p:spPr>
          <a:xfrm>
            <a:off x="10256428" y="6759581"/>
            <a:ext cx="2518907" cy="91025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 l="59482" t="35086" r="21764" b="45973"/>
          <a:stretch>
            <a:fillRect/>
          </a:stretch>
        </p:blipFill>
        <p:spPr>
          <a:xfrm>
            <a:off x="12278683" y="6520825"/>
            <a:ext cx="2367614" cy="105419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/>
          <a:srcRect l="46890" t="2290" r="26248" b="82679"/>
          <a:stretch>
            <a:fillRect/>
          </a:stretch>
        </p:blipFill>
        <p:spPr>
          <a:xfrm>
            <a:off x="12430330" y="7861674"/>
            <a:ext cx="2957358" cy="72948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/>
          <a:srcRect l="35171" t="37337" r="39863" b="42937"/>
          <a:stretch>
            <a:fillRect/>
          </a:stretch>
        </p:blipFill>
        <p:spPr>
          <a:xfrm>
            <a:off x="10256428" y="9156096"/>
            <a:ext cx="2753464" cy="95907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/>
          <a:srcRect r="83536" b="67953"/>
          <a:stretch>
            <a:fillRect/>
          </a:stretch>
        </p:blipFill>
        <p:spPr>
          <a:xfrm>
            <a:off x="43111" y="6450695"/>
            <a:ext cx="1852644" cy="158968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rcRect t="31553" r="79760" b="49526"/>
          <a:stretch>
            <a:fillRect/>
          </a:stretch>
        </p:blipFill>
        <p:spPr>
          <a:xfrm>
            <a:off x="829044" y="7958175"/>
            <a:ext cx="2381008" cy="98122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1"/>
          <a:srcRect t="43965" r="77525" b="32694"/>
          <a:stretch>
            <a:fillRect/>
          </a:stretch>
        </p:blipFill>
        <p:spPr>
          <a:xfrm>
            <a:off x="2627167" y="8755623"/>
            <a:ext cx="2196028" cy="100535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/>
          <a:srcRect t="60768" r="80888" b="17043"/>
          <a:stretch>
            <a:fillRect/>
          </a:stretch>
        </p:blipFill>
        <p:spPr>
          <a:xfrm>
            <a:off x="302666" y="8865090"/>
            <a:ext cx="2532750" cy="129623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rcRect t="85315" r="73991"/>
          <a:stretch>
            <a:fillRect/>
          </a:stretch>
        </p:blipFill>
        <p:spPr>
          <a:xfrm>
            <a:off x="3330877" y="9607130"/>
            <a:ext cx="2290053" cy="56999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1"/>
          <a:srcRect l="29851" t="84728" r="44938"/>
          <a:stretch>
            <a:fillRect/>
          </a:stretch>
        </p:blipFill>
        <p:spPr>
          <a:xfrm>
            <a:off x="6383175" y="9372269"/>
            <a:ext cx="2911112" cy="77741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1"/>
          <a:srcRect l="21086" t="65429" r="55060" b="19045"/>
          <a:stretch>
            <a:fillRect/>
          </a:stretch>
        </p:blipFill>
        <p:spPr>
          <a:xfrm>
            <a:off x="15271712" y="7669834"/>
            <a:ext cx="2582808" cy="74109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/>
          <a:srcRect l="18916" r="55219" b="85799"/>
          <a:stretch>
            <a:fillRect/>
          </a:stretch>
        </p:blipFill>
        <p:spPr>
          <a:xfrm>
            <a:off x="2296791" y="6759581"/>
            <a:ext cx="2972084" cy="71938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rcRect l="20354" t="13188" r="63056" b="58967"/>
          <a:stretch>
            <a:fillRect/>
          </a:stretch>
        </p:blipFill>
        <p:spPr>
          <a:xfrm>
            <a:off x="3887827" y="7585254"/>
            <a:ext cx="1733104" cy="1282322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rcRect l="37044" t="20237" r="38659" b="59522"/>
          <a:stretch>
            <a:fillRect/>
          </a:stretch>
        </p:blipFill>
        <p:spPr>
          <a:xfrm>
            <a:off x="7790287" y="8549226"/>
            <a:ext cx="2466141" cy="90564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/>
          <a:srcRect l="46259" t="58074" r="26988" b="27359"/>
          <a:stretch>
            <a:fillRect/>
          </a:stretch>
        </p:blipFill>
        <p:spPr>
          <a:xfrm>
            <a:off x="5980944" y="7798488"/>
            <a:ext cx="2709394" cy="65029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/>
          <a:srcRect l="45341" t="73684" r="38482" b="14488"/>
          <a:stretch>
            <a:fillRect/>
          </a:stretch>
        </p:blipFill>
        <p:spPr>
          <a:xfrm>
            <a:off x="8560604" y="7478965"/>
            <a:ext cx="2017334" cy="65029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1"/>
          <a:srcRect l="22632" t="41469" r="62108" b="35100"/>
          <a:stretch>
            <a:fillRect/>
          </a:stretch>
        </p:blipFill>
        <p:spPr>
          <a:xfrm>
            <a:off x="10577938" y="7886317"/>
            <a:ext cx="1875887" cy="126977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7718" t="39101" r="12140" b="28296"/>
          <a:stretch>
            <a:fillRect/>
          </a:stretch>
        </p:blipFill>
        <p:spPr>
          <a:xfrm rot="-5307066">
            <a:off x="12074976" y="8093878"/>
            <a:ext cx="710710" cy="303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">
            <a:extLst>
              <a:ext uri="{FF2B5EF4-FFF2-40B4-BE49-F238E27FC236}">
                <a16:creationId xmlns:a16="http://schemas.microsoft.com/office/drawing/2014/main" id="{0FB70F62-92ED-4647-B9D9-826DEBE063B9}"/>
              </a:ext>
            </a:extLst>
          </p:cNvPr>
          <p:cNvGrpSpPr/>
          <p:nvPr/>
        </p:nvGrpSpPr>
        <p:grpSpPr>
          <a:xfrm>
            <a:off x="-1525185" y="0"/>
            <a:ext cx="21900054" cy="10401300"/>
            <a:chOff x="0" y="0"/>
            <a:chExt cx="1913890" cy="194130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28678B94-6101-44DC-A850-9081E581D53A}"/>
                </a:ext>
              </a:extLst>
            </p:cNvPr>
            <p:cNvSpPr/>
            <p:nvPr/>
          </p:nvSpPr>
          <p:spPr>
            <a:xfrm>
              <a:off x="0" y="0"/>
              <a:ext cx="1913890" cy="1941308"/>
            </a:xfrm>
            <a:custGeom>
              <a:avLst/>
              <a:gdLst/>
              <a:ahLst/>
              <a:cxnLst/>
              <a:rect l="l" t="t" r="r" b="b"/>
              <a:pathLst>
                <a:path w="1913890" h="1941308">
                  <a:moveTo>
                    <a:pt x="0" y="0"/>
                  </a:moveTo>
                  <a:lnTo>
                    <a:pt x="1913890" y="0"/>
                  </a:lnTo>
                  <a:lnTo>
                    <a:pt x="1913890" y="1941308"/>
                  </a:lnTo>
                  <a:lnTo>
                    <a:pt x="0" y="194130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353949E2-028B-4469-9D03-8A7704C84265}"/>
              </a:ext>
            </a:extLst>
          </p:cNvPr>
          <p:cNvGrpSpPr/>
          <p:nvPr/>
        </p:nvGrpSpPr>
        <p:grpSpPr>
          <a:xfrm>
            <a:off x="-1" y="33283"/>
            <a:ext cx="18415477" cy="10368017"/>
            <a:chOff x="0" y="0"/>
            <a:chExt cx="1913890" cy="1941308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B01FDCE0-1E35-47BA-8934-C230863DB3FE}"/>
                </a:ext>
              </a:extLst>
            </p:cNvPr>
            <p:cNvSpPr/>
            <p:nvPr/>
          </p:nvSpPr>
          <p:spPr>
            <a:xfrm>
              <a:off x="0" y="0"/>
              <a:ext cx="1913890" cy="1941308"/>
            </a:xfrm>
            <a:custGeom>
              <a:avLst/>
              <a:gdLst/>
              <a:ahLst/>
              <a:cxnLst/>
              <a:rect l="l" t="t" r="r" b="b"/>
              <a:pathLst>
                <a:path w="1913890" h="1941308">
                  <a:moveTo>
                    <a:pt x="0" y="0"/>
                  </a:moveTo>
                  <a:lnTo>
                    <a:pt x="1913890" y="0"/>
                  </a:lnTo>
                  <a:lnTo>
                    <a:pt x="1913890" y="1941308"/>
                  </a:lnTo>
                  <a:lnTo>
                    <a:pt x="0" y="1941308"/>
                  </a:lnTo>
                  <a:close/>
                </a:path>
              </a:pathLst>
            </a:custGeom>
            <a:solidFill>
              <a:srgbClr val="1C6182">
                <a:alpha val="60000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9999"/>
          </a:blip>
          <a:srcRect l="19279" t="17925" r="31896"/>
          <a:stretch>
            <a:fillRect/>
          </a:stretch>
        </p:blipFill>
        <p:spPr>
          <a:xfrm>
            <a:off x="6687177" y="5420625"/>
            <a:ext cx="5812282" cy="488534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30582">
            <a:off x="8498037" y="-11797167"/>
            <a:ext cx="21559933" cy="21559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9999"/>
          </a:blip>
          <a:srcRect l="30173" t="2794" r="16578" b="12469"/>
          <a:stretch>
            <a:fillRect/>
          </a:stretch>
        </p:blipFill>
        <p:spPr>
          <a:xfrm>
            <a:off x="0" y="-32552"/>
            <a:ext cx="6478375" cy="54155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9999"/>
          </a:blip>
          <a:srcRect t="30108" r="31755" b="27183"/>
          <a:stretch>
            <a:fillRect/>
          </a:stretch>
        </p:blipFill>
        <p:spPr>
          <a:xfrm>
            <a:off x="-188019" y="5383042"/>
            <a:ext cx="6854414" cy="53787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9999"/>
          </a:blip>
          <a:srcRect r="7934"/>
          <a:stretch>
            <a:fillRect/>
          </a:stretch>
        </p:blipFill>
        <p:spPr>
          <a:xfrm>
            <a:off x="6478375" y="-49073"/>
            <a:ext cx="6174176" cy="5432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9999"/>
          </a:blip>
          <a:srcRect l="28753" r="22904"/>
          <a:stretch>
            <a:fillRect/>
          </a:stretch>
        </p:blipFill>
        <p:spPr>
          <a:xfrm>
            <a:off x="12478676" y="5300129"/>
            <a:ext cx="5782892" cy="498687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142773" y="7798964"/>
            <a:ext cx="18430773" cy="2695957"/>
            <a:chOff x="0" y="0"/>
            <a:chExt cx="2490787" cy="3643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90787" cy="364339"/>
            </a:xfrm>
            <a:custGeom>
              <a:avLst/>
              <a:gdLst/>
              <a:ahLst/>
              <a:cxnLst/>
              <a:rect l="l" t="t" r="r" b="b"/>
              <a:pathLst>
                <a:path w="2490787" h="364339">
                  <a:moveTo>
                    <a:pt x="0" y="0"/>
                  </a:moveTo>
                  <a:lnTo>
                    <a:pt x="2490787" y="0"/>
                  </a:lnTo>
                  <a:lnTo>
                    <a:pt x="2490787" y="364339"/>
                  </a:lnTo>
                  <a:lnTo>
                    <a:pt x="0" y="364339"/>
                  </a:lnTo>
                  <a:close/>
                </a:path>
              </a:pathLst>
            </a:custGeom>
            <a:solidFill>
              <a:srgbClr val="006990">
                <a:alpha val="38823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 t="336" b="336"/>
          <a:stretch>
            <a:fillRect/>
          </a:stretch>
        </p:blipFill>
        <p:spPr>
          <a:xfrm>
            <a:off x="3576058" y="4366792"/>
            <a:ext cx="11321295" cy="18666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4656" y="8648518"/>
            <a:ext cx="443021" cy="44302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4656" y="8065521"/>
            <a:ext cx="420450" cy="4204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24656" y="9178152"/>
            <a:ext cx="443021" cy="310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24656" y="9661389"/>
            <a:ext cx="420450" cy="42045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8939379" y="7876929"/>
            <a:ext cx="9162587" cy="214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9"/>
              </a:lnSpc>
            </a:pPr>
            <a:r>
              <a:rPr lang="en-US" sz="2273">
                <a:solidFill>
                  <a:srgbClr val="FFFFFF"/>
                </a:solidFill>
                <a:latin typeface="IBM Plex Sans Hebrew Light"/>
              </a:rPr>
              <a:t>Jose Flores, V.P., Sales</a:t>
            </a:r>
          </a:p>
          <a:p>
            <a:pPr algn="r">
              <a:lnSpc>
                <a:spcPts val="3409"/>
              </a:lnSpc>
            </a:pPr>
            <a:r>
              <a:rPr lang="en-US" sz="2273">
                <a:solidFill>
                  <a:srgbClr val="FFFFFF"/>
                </a:solidFill>
                <a:latin typeface="IBM Plex Sans Hebrew Light"/>
              </a:rPr>
              <a:t>Telaeris, Inc. </a:t>
            </a:r>
          </a:p>
          <a:p>
            <a:pPr algn="r">
              <a:lnSpc>
                <a:spcPts val="3409"/>
              </a:lnSpc>
            </a:pPr>
            <a:r>
              <a:rPr lang="en-US" sz="2273">
                <a:solidFill>
                  <a:srgbClr val="FFFFFF"/>
                </a:solidFill>
                <a:latin typeface="IBM Plex Sans Hebrew Light"/>
              </a:rPr>
              <a:t>9123 Chesapeake Dr., San Diego, CA 92123</a:t>
            </a:r>
          </a:p>
          <a:p>
            <a:pPr algn="r">
              <a:lnSpc>
                <a:spcPts val="3409"/>
              </a:lnSpc>
            </a:pPr>
            <a:r>
              <a:rPr lang="en-US" sz="2273">
                <a:solidFill>
                  <a:srgbClr val="FFFFFF"/>
                </a:solidFill>
                <a:latin typeface="IBM Plex Sans Hebrew Light"/>
              </a:rPr>
              <a:t>Phone:  619-666-0315</a:t>
            </a:r>
          </a:p>
          <a:p>
            <a:pPr algn="r">
              <a:lnSpc>
                <a:spcPts val="3409"/>
              </a:lnSpc>
            </a:pPr>
            <a:r>
              <a:rPr lang="en-US" sz="2273">
                <a:solidFill>
                  <a:srgbClr val="FFFFFF"/>
                </a:solidFill>
                <a:latin typeface="IBM Plex Sans Hebrew Light"/>
              </a:rPr>
              <a:t>E-mail:  jose.flores@telaeris.com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38702" y="2816935"/>
            <a:ext cx="9825919" cy="151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46"/>
              </a:lnSpc>
            </a:pPr>
            <a:r>
              <a:rPr lang="en-US" sz="8819" dirty="0">
                <a:solidFill>
                  <a:srgbClr val="FFFFFF"/>
                </a:solidFill>
                <a:latin typeface="Pathway Gothic One Bold"/>
              </a:rPr>
              <a:t>THANK YOU FOR CONSIDERING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086" y="8106201"/>
            <a:ext cx="6567231" cy="32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0"/>
              </a:lnSpc>
              <a:spcBef>
                <a:spcPct val="0"/>
              </a:spcBef>
            </a:pPr>
            <a:r>
              <a:rPr lang="en-US" sz="2000" spc="78">
                <a:solidFill>
                  <a:srgbClr val="FFFFFF"/>
                </a:solidFill>
                <a:latin typeface="Aileron Regular"/>
              </a:rPr>
              <a:t>linkedin.com/company/telaeris-inc/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5086" y="8629468"/>
            <a:ext cx="6567231" cy="32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0"/>
              </a:lnSpc>
              <a:spcBef>
                <a:spcPct val="0"/>
              </a:spcBef>
            </a:pPr>
            <a:r>
              <a:rPr lang="en-US" sz="2000" spc="78">
                <a:solidFill>
                  <a:srgbClr val="FFFFFF"/>
                </a:solidFill>
                <a:latin typeface="Aileron Regular"/>
              </a:rPr>
              <a:t>facebook.com/telaeris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5086" y="9151289"/>
            <a:ext cx="6567231" cy="32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0"/>
              </a:lnSpc>
              <a:spcBef>
                <a:spcPct val="0"/>
              </a:spcBef>
            </a:pPr>
            <a:r>
              <a:rPr lang="en-US" sz="2000" spc="78">
                <a:solidFill>
                  <a:srgbClr val="FFFFFF"/>
                </a:solidFill>
                <a:latin typeface="Aileron Regular"/>
              </a:rPr>
              <a:t>youtube.com/user/telaeris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5086" y="9702069"/>
            <a:ext cx="6567231" cy="32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0"/>
              </a:lnSpc>
              <a:spcBef>
                <a:spcPct val="0"/>
              </a:spcBef>
            </a:pPr>
            <a:r>
              <a:rPr lang="en-US" sz="2000" spc="78">
                <a:solidFill>
                  <a:srgbClr val="FFFFFF"/>
                </a:solidFill>
                <a:latin typeface="Aileron Regular"/>
              </a:rPr>
              <a:t>twitter.com/telaeris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07FA2180-AB18-4C46-A308-9347981B4C7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9999"/>
          </a:blip>
          <a:srcRect l="12183" t="19384" r="6137" b="11937"/>
          <a:stretch>
            <a:fillRect/>
          </a:stretch>
        </p:blipFill>
        <p:spPr>
          <a:xfrm>
            <a:off x="12652552" y="0"/>
            <a:ext cx="10828981" cy="5451798"/>
          </a:xfrm>
          <a:prstGeom prst="rect">
            <a:avLst/>
          </a:prstGeom>
        </p:spPr>
      </p:pic>
      <p:grpSp>
        <p:nvGrpSpPr>
          <p:cNvPr id="29" name="Group 11">
            <a:extLst>
              <a:ext uri="{FF2B5EF4-FFF2-40B4-BE49-F238E27FC236}">
                <a16:creationId xmlns:a16="http://schemas.microsoft.com/office/drawing/2014/main" id="{5F4172B8-A0A2-4629-8E69-70545E8B4695}"/>
              </a:ext>
            </a:extLst>
          </p:cNvPr>
          <p:cNvGrpSpPr>
            <a:grpSpLocks noChangeAspect="1"/>
          </p:cNvGrpSpPr>
          <p:nvPr/>
        </p:nvGrpSpPr>
        <p:grpSpPr>
          <a:xfrm>
            <a:off x="14187306" y="158352"/>
            <a:ext cx="3754617" cy="3754602"/>
            <a:chOff x="0" y="0"/>
            <a:chExt cx="6350000" cy="6349975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5E1D09D-98FE-4448-90D9-6F0F97E01C4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42165" r="-42165"/>
              </a:stretch>
            </a:blipFill>
          </p:spPr>
        </p:sp>
      </p:grpSp>
      <p:sp>
        <p:nvSpPr>
          <p:cNvPr id="31" name="TextBox 24">
            <a:extLst>
              <a:ext uri="{FF2B5EF4-FFF2-40B4-BE49-F238E27FC236}">
                <a16:creationId xmlns:a16="http://schemas.microsoft.com/office/drawing/2014/main" id="{2AB2F71B-846E-4741-9CFD-6A92E787F432}"/>
              </a:ext>
            </a:extLst>
          </p:cNvPr>
          <p:cNvSpPr txBox="1"/>
          <p:nvPr/>
        </p:nvSpPr>
        <p:spPr>
          <a:xfrm>
            <a:off x="13841228" y="1034652"/>
            <a:ext cx="4446772" cy="200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4142" spc="161" dirty="0">
                <a:solidFill>
                  <a:srgbClr val="FFDE00"/>
                </a:solidFill>
                <a:latin typeface="Aileron Regular Bold"/>
              </a:rPr>
              <a:t>EXCELLENT </a:t>
            </a:r>
          </a:p>
          <a:p>
            <a:pPr algn="ctr">
              <a:lnSpc>
                <a:spcPts val="5344"/>
              </a:lnSpc>
            </a:pPr>
            <a:r>
              <a:rPr lang="en-US" sz="4142" spc="161" dirty="0">
                <a:solidFill>
                  <a:srgbClr val="FFDE00"/>
                </a:solidFill>
                <a:latin typeface="Aileron Regular Bold"/>
              </a:rPr>
              <a:t>CUSTOMER </a:t>
            </a:r>
          </a:p>
          <a:p>
            <a:pPr marL="0" lvl="0" indent="0" algn="ctr">
              <a:lnSpc>
                <a:spcPts val="5344"/>
              </a:lnSpc>
              <a:spcBef>
                <a:spcPct val="0"/>
              </a:spcBef>
            </a:pPr>
            <a:r>
              <a:rPr lang="en-US" sz="4142" spc="161" dirty="0">
                <a:solidFill>
                  <a:srgbClr val="FFDE00"/>
                </a:solidFill>
                <a:latin typeface="Aileron Regular Bold"/>
              </a:rPr>
              <a:t>SERVICE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32">
            <a:extLst>
              <a:ext uri="{FF2B5EF4-FFF2-40B4-BE49-F238E27FC236}">
                <a16:creationId xmlns:a16="http://schemas.microsoft.com/office/drawing/2014/main" id="{61A87FC2-1B11-44E3-94D1-06F801DF6D76}"/>
              </a:ext>
            </a:extLst>
          </p:cNvPr>
          <p:cNvGrpSpPr/>
          <p:nvPr/>
        </p:nvGrpSpPr>
        <p:grpSpPr>
          <a:xfrm>
            <a:off x="11695028" y="6989058"/>
            <a:ext cx="2056016" cy="398503"/>
            <a:chOff x="0" y="0"/>
            <a:chExt cx="2192932" cy="542793"/>
          </a:xfrm>
        </p:grpSpPr>
        <p:sp>
          <p:nvSpPr>
            <p:cNvPr id="122" name="Freeform 33">
              <a:extLst>
                <a:ext uri="{FF2B5EF4-FFF2-40B4-BE49-F238E27FC236}">
                  <a16:creationId xmlns:a16="http://schemas.microsoft.com/office/drawing/2014/main" id="{FCF660BD-8DF6-4DEE-8ED9-A696C15685FC}"/>
                </a:ext>
              </a:extLst>
            </p:cNvPr>
            <p:cNvSpPr/>
            <p:nvPr/>
          </p:nvSpPr>
          <p:spPr>
            <a:xfrm>
              <a:off x="0" y="0"/>
              <a:ext cx="2192932" cy="542793"/>
            </a:xfrm>
            <a:custGeom>
              <a:avLst/>
              <a:gdLst/>
              <a:ahLst/>
              <a:cxnLst/>
              <a:rect l="l" t="t" r="r" b="b"/>
              <a:pathLst>
                <a:path w="2192932" h="542793">
                  <a:moveTo>
                    <a:pt x="0" y="0"/>
                  </a:moveTo>
                  <a:lnTo>
                    <a:pt x="2192932" y="0"/>
                  </a:lnTo>
                  <a:lnTo>
                    <a:pt x="2192932" y="542793"/>
                  </a:lnTo>
                  <a:lnTo>
                    <a:pt x="0" y="542793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BEAB6ADF-FD4E-4B67-9004-9E21818BCB2E}"/>
              </a:ext>
            </a:extLst>
          </p:cNvPr>
          <p:cNvCxnSpPr>
            <a:cxnSpLocks/>
          </p:cNvCxnSpPr>
          <p:nvPr/>
        </p:nvCxnSpPr>
        <p:spPr>
          <a:xfrm flipH="1" flipV="1">
            <a:off x="7749178" y="3349647"/>
            <a:ext cx="23222" cy="2158739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956BB5B-5A4F-4CE3-A509-620FADD2C538}"/>
              </a:ext>
            </a:extLst>
          </p:cNvPr>
          <p:cNvCxnSpPr>
            <a:cxnSpLocks/>
            <a:stCxn id="147" idx="0"/>
          </p:cNvCxnSpPr>
          <p:nvPr/>
        </p:nvCxnSpPr>
        <p:spPr>
          <a:xfrm flipH="1" flipV="1">
            <a:off x="1546488" y="3504107"/>
            <a:ext cx="13207" cy="1979196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Group 10">
            <a:extLst>
              <a:ext uri="{FF2B5EF4-FFF2-40B4-BE49-F238E27FC236}">
                <a16:creationId xmlns:a16="http://schemas.microsoft.com/office/drawing/2014/main" id="{8101F028-FC22-421B-8680-74527752EBFF}"/>
              </a:ext>
            </a:extLst>
          </p:cNvPr>
          <p:cNvGrpSpPr/>
          <p:nvPr/>
        </p:nvGrpSpPr>
        <p:grpSpPr>
          <a:xfrm>
            <a:off x="246859" y="2045858"/>
            <a:ext cx="9450063" cy="7949052"/>
            <a:chOff x="0" y="0"/>
            <a:chExt cx="11942533" cy="9995720"/>
          </a:xfrm>
          <a:solidFill>
            <a:srgbClr val="B2161D"/>
          </a:solidFill>
        </p:grpSpPr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A512AC21-C503-4064-9F1B-80C29082A72C}"/>
                </a:ext>
              </a:extLst>
            </p:cNvPr>
            <p:cNvSpPr/>
            <p:nvPr/>
          </p:nvSpPr>
          <p:spPr>
            <a:xfrm>
              <a:off x="0" y="0"/>
              <a:ext cx="11942533" cy="9995720"/>
            </a:xfrm>
            <a:custGeom>
              <a:avLst/>
              <a:gdLst/>
              <a:ahLst/>
              <a:cxnLst/>
              <a:rect l="l" t="t" r="r" b="b"/>
              <a:pathLst>
                <a:path w="11942533" h="9995720">
                  <a:moveTo>
                    <a:pt x="11716473" y="0"/>
                  </a:moveTo>
                  <a:lnTo>
                    <a:pt x="0" y="0"/>
                  </a:lnTo>
                  <a:lnTo>
                    <a:pt x="0" y="9995720"/>
                  </a:lnTo>
                  <a:lnTo>
                    <a:pt x="11942533" y="9995720"/>
                  </a:lnTo>
                  <a:lnTo>
                    <a:pt x="11942533" y="0"/>
                  </a:lnTo>
                  <a:lnTo>
                    <a:pt x="11716473" y="0"/>
                  </a:lnTo>
                  <a:close/>
                  <a:moveTo>
                    <a:pt x="11716473" y="9769660"/>
                  </a:moveTo>
                  <a:lnTo>
                    <a:pt x="228600" y="9769660"/>
                  </a:lnTo>
                  <a:lnTo>
                    <a:pt x="228600" y="228600"/>
                  </a:lnTo>
                  <a:lnTo>
                    <a:pt x="11716473" y="228600"/>
                  </a:lnTo>
                  <a:lnTo>
                    <a:pt x="11716473" y="976966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" name="Group 3"/>
          <p:cNvGrpSpPr/>
          <p:nvPr/>
        </p:nvGrpSpPr>
        <p:grpSpPr>
          <a:xfrm>
            <a:off x="9824940" y="2045858"/>
            <a:ext cx="8275531" cy="7949051"/>
            <a:chOff x="0" y="0"/>
            <a:chExt cx="11837336" cy="9995720"/>
          </a:xfrm>
          <a:solidFill>
            <a:srgbClr val="446574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7336" cy="9995720"/>
            </a:xfrm>
            <a:custGeom>
              <a:avLst/>
              <a:gdLst/>
              <a:ahLst/>
              <a:cxnLst/>
              <a:rect l="l" t="t" r="r" b="b"/>
              <a:pathLst>
                <a:path w="11837336" h="9995720">
                  <a:moveTo>
                    <a:pt x="11611276" y="0"/>
                  </a:moveTo>
                  <a:lnTo>
                    <a:pt x="0" y="0"/>
                  </a:lnTo>
                  <a:lnTo>
                    <a:pt x="0" y="9995720"/>
                  </a:lnTo>
                  <a:lnTo>
                    <a:pt x="11837336" y="9995720"/>
                  </a:lnTo>
                  <a:lnTo>
                    <a:pt x="11837336" y="0"/>
                  </a:lnTo>
                  <a:lnTo>
                    <a:pt x="11611276" y="0"/>
                  </a:lnTo>
                  <a:close/>
                  <a:moveTo>
                    <a:pt x="11611276" y="9769660"/>
                  </a:moveTo>
                  <a:lnTo>
                    <a:pt x="228600" y="9769660"/>
                  </a:lnTo>
                  <a:lnTo>
                    <a:pt x="228600" y="228600"/>
                  </a:lnTo>
                  <a:lnTo>
                    <a:pt x="11611276" y="228600"/>
                  </a:lnTo>
                  <a:lnTo>
                    <a:pt x="11611276" y="9769660"/>
                  </a:ln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5440D00E-33BF-41CA-841B-9734FB162D8F}"/>
              </a:ext>
            </a:extLst>
          </p:cNvPr>
          <p:cNvSpPr/>
          <p:nvPr/>
        </p:nvSpPr>
        <p:spPr>
          <a:xfrm rot="205808">
            <a:off x="8468132" y="5905684"/>
            <a:ext cx="1541496" cy="1361423"/>
          </a:xfrm>
          <a:prstGeom prst="rect">
            <a:avLst/>
          </a:prstGeom>
          <a:solidFill>
            <a:srgbClr val="113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034172" y="4932186"/>
            <a:ext cx="7415163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BDAD461-1999-49BB-BF8D-082503A2EBC8}"/>
              </a:ext>
            </a:extLst>
          </p:cNvPr>
          <p:cNvSpPr/>
          <p:nvPr/>
        </p:nvSpPr>
        <p:spPr>
          <a:xfrm rot="1586817">
            <a:off x="8875077" y="5880970"/>
            <a:ext cx="1427248" cy="1459473"/>
          </a:xfrm>
          <a:prstGeom prst="rect">
            <a:avLst/>
          </a:prstGeom>
          <a:solidFill>
            <a:srgbClr val="113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9"/>
          <p:cNvGrpSpPr/>
          <p:nvPr/>
        </p:nvGrpSpPr>
        <p:grpSpPr>
          <a:xfrm>
            <a:off x="11868347" y="4627318"/>
            <a:ext cx="1882696" cy="855615"/>
            <a:chOff x="0" y="0"/>
            <a:chExt cx="2293570" cy="104234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93570" cy="1042342"/>
            </a:xfrm>
            <a:custGeom>
              <a:avLst/>
              <a:gdLst/>
              <a:ahLst/>
              <a:cxnLst/>
              <a:rect l="l" t="t" r="r" b="b"/>
              <a:pathLst>
                <a:path w="2293570" h="1042342">
                  <a:moveTo>
                    <a:pt x="0" y="0"/>
                  </a:moveTo>
                  <a:lnTo>
                    <a:pt x="2293570" y="0"/>
                  </a:lnTo>
                  <a:lnTo>
                    <a:pt x="2293570" y="1042342"/>
                  </a:lnTo>
                  <a:lnTo>
                    <a:pt x="0" y="1042342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11786522" y="6943825"/>
            <a:ext cx="1866602" cy="402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4G/5G CONNECTION</a:t>
            </a:r>
          </a:p>
        </p:txBody>
      </p:sp>
      <p:grpSp>
        <p:nvGrpSpPr>
          <p:cNvPr id="141" name="Group 6">
            <a:extLst>
              <a:ext uri="{FF2B5EF4-FFF2-40B4-BE49-F238E27FC236}">
                <a16:creationId xmlns:a16="http://schemas.microsoft.com/office/drawing/2014/main" id="{25A8DCC9-D23F-44CB-9CBF-096385D53C8A}"/>
              </a:ext>
            </a:extLst>
          </p:cNvPr>
          <p:cNvGrpSpPr/>
          <p:nvPr/>
        </p:nvGrpSpPr>
        <p:grpSpPr>
          <a:xfrm>
            <a:off x="1" y="952500"/>
            <a:ext cx="18288000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A19F292E-2E54-4B8E-8BF0-3427C18DB810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3"/>
          <a:srcRect l="7279" t="2314" r="7381" b="22974"/>
          <a:stretch>
            <a:fillRect/>
          </a:stretch>
        </p:blipFill>
        <p:spPr>
          <a:xfrm>
            <a:off x="14306061" y="4629098"/>
            <a:ext cx="1393814" cy="65892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9813" y="4462964"/>
            <a:ext cx="551888" cy="402054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451061" y="952500"/>
            <a:ext cx="17450272" cy="100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APPENDIX 1 - NETWORK ARCHITECTURE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24390" y="5825459"/>
            <a:ext cx="2267539" cy="924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6F8F6">
                    <a:alpha val="47843"/>
                  </a:srgbClr>
                </a:solidFill>
                <a:latin typeface="Pathway Gothic One Bold"/>
              </a:rPr>
              <a:t>  PORT 30000/30001</a:t>
            </a:r>
          </a:p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6F8F6">
                    <a:alpha val="47843"/>
                  </a:srgbClr>
                </a:solidFill>
                <a:latin typeface="Pathway Gothic One Bold"/>
              </a:rPr>
              <a:t>(CONFIGURABLE)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225134" y="5354924"/>
            <a:ext cx="1703913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>
                    <a:alpha val="47843"/>
                  </a:srgbClr>
                </a:solidFill>
                <a:latin typeface="Pathway Gothic One Bold"/>
              </a:rPr>
              <a:t>MIFI GPRS HH WIFI TO CELL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4647C3-C0C1-4703-BD25-D30EB60BAD69}"/>
              </a:ext>
            </a:extLst>
          </p:cNvPr>
          <p:cNvCxnSpPr>
            <a:cxnSpLocks/>
          </p:cNvCxnSpPr>
          <p:nvPr/>
        </p:nvCxnSpPr>
        <p:spPr>
          <a:xfrm>
            <a:off x="10395721" y="6248416"/>
            <a:ext cx="2383667" cy="17106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8EA0A72-7A50-4F3E-8074-4BBBE7FB4447}"/>
              </a:ext>
            </a:extLst>
          </p:cNvPr>
          <p:cNvCxnSpPr>
            <a:cxnSpLocks/>
          </p:cNvCxnSpPr>
          <p:nvPr/>
        </p:nvCxnSpPr>
        <p:spPr>
          <a:xfrm flipH="1" flipV="1">
            <a:off x="16096218" y="4867294"/>
            <a:ext cx="640127" cy="394096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E507ADC-BC41-4D3C-B750-8AFC205A4700}"/>
              </a:ext>
            </a:extLst>
          </p:cNvPr>
          <p:cNvCxnSpPr>
            <a:cxnSpLocks/>
          </p:cNvCxnSpPr>
          <p:nvPr/>
        </p:nvCxnSpPr>
        <p:spPr>
          <a:xfrm flipH="1">
            <a:off x="16065515" y="3695152"/>
            <a:ext cx="670830" cy="689479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5FBBDCF-B509-4E6F-AE00-5CDE6C3F0E66}"/>
              </a:ext>
            </a:extLst>
          </p:cNvPr>
          <p:cNvCxnSpPr>
            <a:cxnSpLocks/>
            <a:endCxn id="130" idx="6"/>
          </p:cNvCxnSpPr>
          <p:nvPr/>
        </p:nvCxnSpPr>
        <p:spPr>
          <a:xfrm flipH="1">
            <a:off x="12928975" y="5407936"/>
            <a:ext cx="1239534" cy="857584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Box 48">
            <a:extLst>
              <a:ext uri="{FF2B5EF4-FFF2-40B4-BE49-F238E27FC236}">
                <a16:creationId xmlns:a16="http://schemas.microsoft.com/office/drawing/2014/main" id="{CE9BD2F4-4A03-43F2-8260-193B951D5055}"/>
              </a:ext>
            </a:extLst>
          </p:cNvPr>
          <p:cNvSpPr txBox="1"/>
          <p:nvPr/>
        </p:nvSpPr>
        <p:spPr>
          <a:xfrm>
            <a:off x="11887413" y="4615859"/>
            <a:ext cx="1821291" cy="85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DIRECT NETWORK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CONNECTION 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57A72AC5-2711-46CF-B2F6-06B30A0C8A6B}"/>
              </a:ext>
            </a:extLst>
          </p:cNvPr>
          <p:cNvCxnSpPr>
            <a:cxnSpLocks/>
          </p:cNvCxnSpPr>
          <p:nvPr/>
        </p:nvCxnSpPr>
        <p:spPr>
          <a:xfrm>
            <a:off x="12782100" y="5546745"/>
            <a:ext cx="35131" cy="1473095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1A54AA9-7258-4CEA-A343-7AC47CA8BCB9}"/>
              </a:ext>
            </a:extLst>
          </p:cNvPr>
          <p:cNvCxnSpPr>
            <a:cxnSpLocks/>
          </p:cNvCxnSpPr>
          <p:nvPr/>
        </p:nvCxnSpPr>
        <p:spPr>
          <a:xfrm>
            <a:off x="12779388" y="3972774"/>
            <a:ext cx="0" cy="654544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A97CE79C-D28E-4C1D-84E1-704B7D41F7B5}"/>
              </a:ext>
            </a:extLst>
          </p:cNvPr>
          <p:cNvSpPr/>
          <p:nvPr/>
        </p:nvSpPr>
        <p:spPr>
          <a:xfrm>
            <a:off x="12615043" y="6120808"/>
            <a:ext cx="313932" cy="289424"/>
          </a:xfrm>
          <a:prstGeom prst="ellipse">
            <a:avLst/>
          </a:prstGeom>
          <a:solidFill>
            <a:srgbClr val="486776"/>
          </a:solidFill>
          <a:ln>
            <a:solidFill>
              <a:srgbClr val="486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21">
            <a:extLst>
              <a:ext uri="{FF2B5EF4-FFF2-40B4-BE49-F238E27FC236}">
                <a16:creationId xmlns:a16="http://schemas.microsoft.com/office/drawing/2014/main" id="{6D0E3CCA-3078-4267-8FF4-878AB62C9089}"/>
              </a:ext>
            </a:extLst>
          </p:cNvPr>
          <p:cNvGrpSpPr/>
          <p:nvPr/>
        </p:nvGrpSpPr>
        <p:grpSpPr>
          <a:xfrm>
            <a:off x="574000" y="2391838"/>
            <a:ext cx="2413759" cy="1065773"/>
            <a:chOff x="0" y="0"/>
            <a:chExt cx="699500" cy="291868"/>
          </a:xfrm>
        </p:grpSpPr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29F8FBCE-DDC5-4221-B348-F9DB0BADBDD1}"/>
                </a:ext>
              </a:extLst>
            </p:cNvPr>
            <p:cNvSpPr/>
            <p:nvPr/>
          </p:nvSpPr>
          <p:spPr>
            <a:xfrm>
              <a:off x="0" y="0"/>
              <a:ext cx="699500" cy="291868"/>
            </a:xfrm>
            <a:custGeom>
              <a:avLst/>
              <a:gdLst/>
              <a:ahLst/>
              <a:cxnLst/>
              <a:rect l="l" t="t" r="r" b="b"/>
              <a:pathLst>
                <a:path w="699500" h="291868">
                  <a:moveTo>
                    <a:pt x="0" y="0"/>
                  </a:moveTo>
                  <a:lnTo>
                    <a:pt x="699500" y="0"/>
                  </a:lnTo>
                  <a:lnTo>
                    <a:pt x="699500" y="291868"/>
                  </a:lnTo>
                  <a:lnTo>
                    <a:pt x="0" y="291868"/>
                  </a:lnTo>
                  <a:close/>
                </a:path>
              </a:pathLst>
            </a:custGeom>
            <a:solidFill>
              <a:srgbClr val="006990">
                <a:alpha val="48627"/>
              </a:srgbClr>
            </a:solidFill>
          </p:spPr>
        </p:sp>
      </p:grpSp>
      <p:grpSp>
        <p:nvGrpSpPr>
          <p:cNvPr id="90" name="Group 26">
            <a:extLst>
              <a:ext uri="{FF2B5EF4-FFF2-40B4-BE49-F238E27FC236}">
                <a16:creationId xmlns:a16="http://schemas.microsoft.com/office/drawing/2014/main" id="{59A6A9EC-0971-40DA-9465-46FFA0D1FC15}"/>
              </a:ext>
            </a:extLst>
          </p:cNvPr>
          <p:cNvGrpSpPr/>
          <p:nvPr/>
        </p:nvGrpSpPr>
        <p:grpSpPr>
          <a:xfrm>
            <a:off x="4151799" y="2600878"/>
            <a:ext cx="1819396" cy="510947"/>
            <a:chOff x="0" y="0"/>
            <a:chExt cx="1913890" cy="812735"/>
          </a:xfrm>
        </p:grpSpPr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2B1D598-968A-480E-BB5E-E482FFD43F29}"/>
                </a:ext>
              </a:extLst>
            </p:cNvPr>
            <p:cNvSpPr/>
            <p:nvPr/>
          </p:nvSpPr>
          <p:spPr>
            <a:xfrm>
              <a:off x="0" y="0"/>
              <a:ext cx="1913890" cy="812735"/>
            </a:xfrm>
            <a:custGeom>
              <a:avLst/>
              <a:gdLst/>
              <a:ahLst/>
              <a:cxnLst/>
              <a:rect l="l" t="t" r="r" b="b"/>
              <a:pathLst>
                <a:path w="1913890" h="812735">
                  <a:moveTo>
                    <a:pt x="0" y="0"/>
                  </a:moveTo>
                  <a:lnTo>
                    <a:pt x="1913890" y="0"/>
                  </a:lnTo>
                  <a:lnTo>
                    <a:pt x="1913890" y="812735"/>
                  </a:lnTo>
                  <a:lnTo>
                    <a:pt x="0" y="812735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</p:sp>
      </p:grpSp>
      <p:sp>
        <p:nvSpPr>
          <p:cNvPr id="93" name="TextBox 43">
            <a:extLst>
              <a:ext uri="{FF2B5EF4-FFF2-40B4-BE49-F238E27FC236}">
                <a16:creationId xmlns:a16="http://schemas.microsoft.com/office/drawing/2014/main" id="{DE661939-364D-46FC-885A-678B82A0800A}"/>
              </a:ext>
            </a:extLst>
          </p:cNvPr>
          <p:cNvSpPr txBox="1"/>
          <p:nvPr/>
        </p:nvSpPr>
        <p:spPr>
          <a:xfrm>
            <a:off x="1126261" y="2333820"/>
            <a:ext cx="1191710" cy="98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1"/>
              </a:lnSpc>
            </a:pPr>
            <a:r>
              <a:rPr lang="en-US" sz="6137" dirty="0">
                <a:solidFill>
                  <a:srgbClr val="FFFFFF"/>
                </a:solidFill>
                <a:latin typeface="Pathway Gothic One Bold"/>
              </a:rPr>
              <a:t>PACS </a:t>
            </a:r>
          </a:p>
        </p:txBody>
      </p:sp>
      <p:sp>
        <p:nvSpPr>
          <p:cNvPr id="94" name="TextBox 44">
            <a:extLst>
              <a:ext uri="{FF2B5EF4-FFF2-40B4-BE49-F238E27FC236}">
                <a16:creationId xmlns:a16="http://schemas.microsoft.com/office/drawing/2014/main" id="{EB8BEFBE-A994-4DEE-B728-155536339EAE}"/>
              </a:ext>
            </a:extLst>
          </p:cNvPr>
          <p:cNvSpPr txBox="1"/>
          <p:nvPr/>
        </p:nvSpPr>
        <p:spPr>
          <a:xfrm>
            <a:off x="4169345" y="2595117"/>
            <a:ext cx="1801850" cy="402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DATABASE SERVER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395CFE2-D1CF-4837-936E-0A8AE3769EBE}"/>
              </a:ext>
            </a:extLst>
          </p:cNvPr>
          <p:cNvCxnSpPr>
            <a:cxnSpLocks/>
          </p:cNvCxnSpPr>
          <p:nvPr/>
        </p:nvCxnSpPr>
        <p:spPr>
          <a:xfrm flipH="1">
            <a:off x="3144844" y="2855583"/>
            <a:ext cx="933964" cy="22324"/>
          </a:xfrm>
          <a:prstGeom prst="straightConnector1">
            <a:avLst/>
          </a:prstGeom>
          <a:ln w="47625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4A3520A-43B9-4542-A876-7CD9DA681BEE}"/>
              </a:ext>
            </a:extLst>
          </p:cNvPr>
          <p:cNvCxnSpPr>
            <a:cxnSpLocks/>
          </p:cNvCxnSpPr>
          <p:nvPr/>
        </p:nvCxnSpPr>
        <p:spPr>
          <a:xfrm>
            <a:off x="6076315" y="2849256"/>
            <a:ext cx="864977" cy="0"/>
          </a:xfrm>
          <a:prstGeom prst="straightConnector1">
            <a:avLst/>
          </a:prstGeom>
          <a:ln w="47625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47">
            <a:extLst>
              <a:ext uri="{FF2B5EF4-FFF2-40B4-BE49-F238E27FC236}">
                <a16:creationId xmlns:a16="http://schemas.microsoft.com/office/drawing/2014/main" id="{9F7F567B-8873-4C40-BBE6-88943219415E}"/>
              </a:ext>
            </a:extLst>
          </p:cNvPr>
          <p:cNvSpPr txBox="1"/>
          <p:nvPr/>
        </p:nvSpPr>
        <p:spPr>
          <a:xfrm>
            <a:off x="10005338" y="2247900"/>
            <a:ext cx="789599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Pathway Gothic One Bold"/>
              </a:rPr>
              <a:t>HANDHELDS ALSO SUPPORT </a:t>
            </a:r>
            <a:r>
              <a:rPr lang="en-US" sz="3500" dirty="0">
                <a:solidFill>
                  <a:srgbClr val="F9943B"/>
                </a:solidFill>
                <a:latin typeface="Pathway Gothic One Bold"/>
              </a:rPr>
              <a:t>VPN</a:t>
            </a:r>
          </a:p>
          <a:p>
            <a:pPr algn="ctr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Pathway Gothic One Bold"/>
              </a:rPr>
              <a:t> TO ACCESS CORPORATE LAN DIRECTLY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63AE364-224F-4B85-80B2-16C8301DC225}"/>
              </a:ext>
            </a:extLst>
          </p:cNvPr>
          <p:cNvCxnSpPr>
            <a:cxnSpLocks/>
          </p:cNvCxnSpPr>
          <p:nvPr/>
        </p:nvCxnSpPr>
        <p:spPr>
          <a:xfrm flipV="1">
            <a:off x="3023836" y="2491494"/>
            <a:ext cx="3989713" cy="41432"/>
          </a:xfrm>
          <a:prstGeom prst="straightConnector1">
            <a:avLst/>
          </a:prstGeom>
          <a:ln w="4762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5" name="Picture 8">
            <a:extLst>
              <a:ext uri="{FF2B5EF4-FFF2-40B4-BE49-F238E27FC236}">
                <a16:creationId xmlns:a16="http://schemas.microsoft.com/office/drawing/2014/main" id="{20F13B9B-B86C-4C46-8B27-8ECEA87D3D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86317" y="7109490"/>
            <a:ext cx="1263543" cy="923966"/>
          </a:xfrm>
          <a:prstGeom prst="rect">
            <a:avLst/>
          </a:prstGeom>
        </p:spPr>
      </p:pic>
      <p:pic>
        <p:nvPicPr>
          <p:cNvPr id="89" name="Picture 39">
            <a:extLst>
              <a:ext uri="{FF2B5EF4-FFF2-40B4-BE49-F238E27FC236}">
                <a16:creationId xmlns:a16="http://schemas.microsoft.com/office/drawing/2014/main" id="{58AAA2D3-37BE-4B24-AFB5-123EE040F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96126" y="7376790"/>
            <a:ext cx="551888" cy="402054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895068E-7CEC-4353-AE7E-4ACE7E988FBA}"/>
              </a:ext>
            </a:extLst>
          </p:cNvPr>
          <p:cNvCxnSpPr>
            <a:cxnSpLocks/>
          </p:cNvCxnSpPr>
          <p:nvPr/>
        </p:nvCxnSpPr>
        <p:spPr>
          <a:xfrm flipH="1" flipV="1">
            <a:off x="16042533" y="7781120"/>
            <a:ext cx="693812" cy="539650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63ED9AF-F08A-4EE9-8752-A5417F8503E6}"/>
              </a:ext>
            </a:extLst>
          </p:cNvPr>
          <p:cNvCxnSpPr>
            <a:cxnSpLocks/>
          </p:cNvCxnSpPr>
          <p:nvPr/>
        </p:nvCxnSpPr>
        <p:spPr>
          <a:xfrm flipH="1">
            <a:off x="16011828" y="6608978"/>
            <a:ext cx="670830" cy="689479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10A9689-BE99-4FBB-A8F8-33B0FE24CE74}"/>
              </a:ext>
            </a:extLst>
          </p:cNvPr>
          <p:cNvCxnSpPr>
            <a:cxnSpLocks/>
            <a:endCxn id="130" idx="5"/>
          </p:cNvCxnSpPr>
          <p:nvPr/>
        </p:nvCxnSpPr>
        <p:spPr>
          <a:xfrm flipH="1" flipV="1">
            <a:off x="12883001" y="6367847"/>
            <a:ext cx="1510017" cy="616448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2A4CAE4-D47E-4D46-9EDB-5A71BA71DE1D}"/>
              </a:ext>
            </a:extLst>
          </p:cNvPr>
          <p:cNvCxnSpPr>
            <a:cxnSpLocks/>
          </p:cNvCxnSpPr>
          <p:nvPr/>
        </p:nvCxnSpPr>
        <p:spPr>
          <a:xfrm>
            <a:off x="12829849" y="7370949"/>
            <a:ext cx="0" cy="1337502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4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05806" y="3215460"/>
            <a:ext cx="871980" cy="1221350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9AC2AC10-0109-41D6-BD0C-6618CBB6CE1B}"/>
              </a:ext>
            </a:extLst>
          </p:cNvPr>
          <p:cNvSpPr txBox="1"/>
          <p:nvPr/>
        </p:nvSpPr>
        <p:spPr>
          <a:xfrm>
            <a:off x="984603" y="5483303"/>
            <a:ext cx="1150183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FFFF">
                    <a:alpha val="47843"/>
                  </a:srgbClr>
                </a:solidFill>
                <a:latin typeface="Pathway Gothic One Bold"/>
              </a:rPr>
              <a:t>ACCESS </a:t>
            </a:r>
          </a:p>
          <a:p>
            <a:pPr algn="ctr"/>
            <a:r>
              <a:rPr lang="en-US" sz="2500" dirty="0">
                <a:solidFill>
                  <a:srgbClr val="FFFFFF">
                    <a:alpha val="47843"/>
                  </a:srgbClr>
                </a:solidFill>
                <a:latin typeface="Pathway Gothic One Bold"/>
              </a:rPr>
              <a:t>PANELS</a:t>
            </a:r>
          </a:p>
          <a:p>
            <a:pPr algn="ctr">
              <a:lnSpc>
                <a:spcPts val="3779"/>
              </a:lnSpc>
            </a:pPr>
            <a:endParaRPr lang="en-US" sz="2500" dirty="0">
              <a:solidFill>
                <a:srgbClr val="FFFFFF">
                  <a:alpha val="47843"/>
                </a:srgbClr>
              </a:solidFill>
              <a:latin typeface="Pathway Gothic One Bold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D49D2E9-B229-4F02-8C52-6EA55AF805E9}"/>
              </a:ext>
            </a:extLst>
          </p:cNvPr>
          <p:cNvCxnSpPr>
            <a:cxnSpLocks/>
          </p:cNvCxnSpPr>
          <p:nvPr/>
        </p:nvCxnSpPr>
        <p:spPr>
          <a:xfrm>
            <a:off x="1566180" y="6291484"/>
            <a:ext cx="0" cy="1082087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0A579BB-236C-42B5-9F5F-0F1AE133BEE9}"/>
              </a:ext>
            </a:extLst>
          </p:cNvPr>
          <p:cNvCxnSpPr>
            <a:cxnSpLocks/>
          </p:cNvCxnSpPr>
          <p:nvPr/>
        </p:nvCxnSpPr>
        <p:spPr>
          <a:xfrm>
            <a:off x="1528821" y="6574734"/>
            <a:ext cx="640882" cy="445106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6" name="Picture 2" descr="Image result for DOOR READER">
            <a:extLst>
              <a:ext uri="{FF2B5EF4-FFF2-40B4-BE49-F238E27FC236}">
                <a16:creationId xmlns:a16="http://schemas.microsoft.com/office/drawing/2014/main" id="{36885E45-A1E2-4AD3-AA70-0656E474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95" y="6643530"/>
            <a:ext cx="913807" cy="91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Image result for DOOR READER">
            <a:extLst>
              <a:ext uri="{FF2B5EF4-FFF2-40B4-BE49-F238E27FC236}">
                <a16:creationId xmlns:a16="http://schemas.microsoft.com/office/drawing/2014/main" id="{C4F27A55-B0B0-472F-9B26-48D93368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13" y="7227922"/>
            <a:ext cx="832732" cy="8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3">
            <a:extLst>
              <a:ext uri="{FF2B5EF4-FFF2-40B4-BE49-F238E27FC236}">
                <a16:creationId xmlns:a16="http://schemas.microsoft.com/office/drawing/2014/main" id="{CFC89F06-2622-4B58-9F8E-4D7642402D3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rcRect/>
          <a:stretch>
            <a:fillRect/>
          </a:stretch>
        </p:blipFill>
        <p:spPr>
          <a:xfrm rot="110169">
            <a:off x="8268668" y="5270863"/>
            <a:ext cx="2166168" cy="2473249"/>
          </a:xfrm>
          <a:prstGeom prst="rect">
            <a:avLst/>
          </a:prstGeom>
        </p:spPr>
      </p:pic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9EF3254-20AB-4068-A428-ACA9C08F1857}"/>
              </a:ext>
            </a:extLst>
          </p:cNvPr>
          <p:cNvCxnSpPr>
            <a:cxnSpLocks/>
          </p:cNvCxnSpPr>
          <p:nvPr/>
        </p:nvCxnSpPr>
        <p:spPr>
          <a:xfrm>
            <a:off x="8059751" y="6229939"/>
            <a:ext cx="1571312" cy="18477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3" name="Freeform 6">
            <a:extLst>
              <a:ext uri="{FF2B5EF4-FFF2-40B4-BE49-F238E27FC236}">
                <a16:creationId xmlns:a16="http://schemas.microsoft.com/office/drawing/2014/main" id="{52F02D9C-19C6-410A-8394-991A5DD7B64B}"/>
              </a:ext>
            </a:extLst>
          </p:cNvPr>
          <p:cNvSpPr/>
          <p:nvPr/>
        </p:nvSpPr>
        <p:spPr>
          <a:xfrm>
            <a:off x="10127974" y="8929488"/>
            <a:ext cx="7913167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/>
              <a:t>ETHERNET WAN</a:t>
            </a:r>
          </a:p>
        </p:txBody>
      </p:sp>
      <p:sp>
        <p:nvSpPr>
          <p:cNvPr id="175" name="Freeform 6">
            <a:extLst>
              <a:ext uri="{FF2B5EF4-FFF2-40B4-BE49-F238E27FC236}">
                <a16:creationId xmlns:a16="http://schemas.microsoft.com/office/drawing/2014/main" id="{7202FB51-484A-4664-924E-670E18A4DDE7}"/>
              </a:ext>
            </a:extLst>
          </p:cNvPr>
          <p:cNvSpPr/>
          <p:nvPr/>
        </p:nvSpPr>
        <p:spPr>
          <a:xfrm>
            <a:off x="1151699" y="8961656"/>
            <a:ext cx="7225768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/>
              <a:t>CORPORATE LAN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97DA786-EB55-45D6-BA3C-302ED2462EBC}"/>
              </a:ext>
            </a:extLst>
          </p:cNvPr>
          <p:cNvCxnSpPr>
            <a:cxnSpLocks/>
          </p:cNvCxnSpPr>
          <p:nvPr/>
        </p:nvCxnSpPr>
        <p:spPr>
          <a:xfrm>
            <a:off x="3014644" y="3179778"/>
            <a:ext cx="3979855" cy="16597"/>
          </a:xfrm>
          <a:prstGeom prst="straightConnector1">
            <a:avLst/>
          </a:prstGeom>
          <a:ln w="4762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C96EDEB-2985-4C25-870B-22E8E62130C4}"/>
              </a:ext>
            </a:extLst>
          </p:cNvPr>
          <p:cNvCxnSpPr>
            <a:cxnSpLocks/>
          </p:cNvCxnSpPr>
          <p:nvPr/>
        </p:nvCxnSpPr>
        <p:spPr>
          <a:xfrm flipH="1">
            <a:off x="985994" y="6592041"/>
            <a:ext cx="560494" cy="375250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4" name="Picture 2" descr="Image result for DOOR READER">
            <a:extLst>
              <a:ext uri="{FF2B5EF4-FFF2-40B4-BE49-F238E27FC236}">
                <a16:creationId xmlns:a16="http://schemas.microsoft.com/office/drawing/2014/main" id="{08B5D193-4774-416C-B50E-861DAB13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3" y="6646396"/>
            <a:ext cx="890341" cy="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D81AD4D-D576-467F-8163-B9FFAFE3E12A}"/>
              </a:ext>
            </a:extLst>
          </p:cNvPr>
          <p:cNvCxnSpPr>
            <a:cxnSpLocks/>
          </p:cNvCxnSpPr>
          <p:nvPr/>
        </p:nvCxnSpPr>
        <p:spPr>
          <a:xfrm flipH="1">
            <a:off x="8059751" y="3371282"/>
            <a:ext cx="16365" cy="2877134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8" name="Group 29">
            <a:extLst>
              <a:ext uri="{FF2B5EF4-FFF2-40B4-BE49-F238E27FC236}">
                <a16:creationId xmlns:a16="http://schemas.microsoft.com/office/drawing/2014/main" id="{7B35A010-87B5-44C8-AA3D-8C74C8F60E33}"/>
              </a:ext>
            </a:extLst>
          </p:cNvPr>
          <p:cNvGrpSpPr/>
          <p:nvPr/>
        </p:nvGrpSpPr>
        <p:grpSpPr>
          <a:xfrm>
            <a:off x="5534424" y="5892228"/>
            <a:ext cx="1882696" cy="855615"/>
            <a:chOff x="551442" y="-582030"/>
            <a:chExt cx="2293570" cy="1042342"/>
          </a:xfrm>
        </p:grpSpPr>
        <p:sp>
          <p:nvSpPr>
            <p:cNvPr id="119" name="Freeform 30">
              <a:extLst>
                <a:ext uri="{FF2B5EF4-FFF2-40B4-BE49-F238E27FC236}">
                  <a16:creationId xmlns:a16="http://schemas.microsoft.com/office/drawing/2014/main" id="{1360389A-C653-4FE9-8EEC-041B7874BDB8}"/>
                </a:ext>
              </a:extLst>
            </p:cNvPr>
            <p:cNvSpPr/>
            <p:nvPr/>
          </p:nvSpPr>
          <p:spPr>
            <a:xfrm>
              <a:off x="551442" y="-582030"/>
              <a:ext cx="2293570" cy="1042342"/>
            </a:xfrm>
            <a:custGeom>
              <a:avLst/>
              <a:gdLst/>
              <a:ahLst/>
              <a:cxnLst/>
              <a:rect l="l" t="t" r="r" b="b"/>
              <a:pathLst>
                <a:path w="2293570" h="1042342">
                  <a:moveTo>
                    <a:pt x="0" y="0"/>
                  </a:moveTo>
                  <a:lnTo>
                    <a:pt x="2293570" y="0"/>
                  </a:lnTo>
                  <a:lnTo>
                    <a:pt x="2293570" y="1042342"/>
                  </a:lnTo>
                  <a:lnTo>
                    <a:pt x="0" y="1042342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ADDFF05-0EDD-4485-9DE8-44C3333B6BD4}"/>
              </a:ext>
            </a:extLst>
          </p:cNvPr>
          <p:cNvCxnSpPr>
            <a:cxnSpLocks/>
          </p:cNvCxnSpPr>
          <p:nvPr/>
        </p:nvCxnSpPr>
        <p:spPr>
          <a:xfrm flipH="1" flipV="1">
            <a:off x="6474402" y="6730173"/>
            <a:ext cx="19165" cy="1590597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48">
            <a:extLst>
              <a:ext uri="{FF2B5EF4-FFF2-40B4-BE49-F238E27FC236}">
                <a16:creationId xmlns:a16="http://schemas.microsoft.com/office/drawing/2014/main" id="{E231A4BE-1CDE-4511-BEC5-E407D6301647}"/>
              </a:ext>
            </a:extLst>
          </p:cNvPr>
          <p:cNvSpPr txBox="1"/>
          <p:nvPr/>
        </p:nvSpPr>
        <p:spPr>
          <a:xfrm>
            <a:off x="5567661" y="5856542"/>
            <a:ext cx="1821291" cy="85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DIRECT NETWORK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CONNECTION 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3A3077D-B9E8-4142-A22C-088DE0566234}"/>
              </a:ext>
            </a:extLst>
          </p:cNvPr>
          <p:cNvCxnSpPr>
            <a:cxnSpLocks/>
          </p:cNvCxnSpPr>
          <p:nvPr/>
        </p:nvCxnSpPr>
        <p:spPr>
          <a:xfrm flipV="1">
            <a:off x="6474402" y="5512407"/>
            <a:ext cx="0" cy="352903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7" name="Picture 8">
            <a:extLst>
              <a:ext uri="{FF2B5EF4-FFF2-40B4-BE49-F238E27FC236}">
                <a16:creationId xmlns:a16="http://schemas.microsoft.com/office/drawing/2014/main" id="{D926192C-A2C4-429F-8591-1771C97C70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00082" y="5871478"/>
            <a:ext cx="1263543" cy="923966"/>
          </a:xfrm>
          <a:prstGeom prst="rect">
            <a:avLst/>
          </a:prstGeom>
        </p:spPr>
      </p:pic>
      <p:pic>
        <p:nvPicPr>
          <p:cNvPr id="138" name="Picture 39">
            <a:extLst>
              <a:ext uri="{FF2B5EF4-FFF2-40B4-BE49-F238E27FC236}">
                <a16:creationId xmlns:a16="http://schemas.microsoft.com/office/drawing/2014/main" id="{CF636AE9-1A5E-481D-9F2D-A25F61FEA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4408" y="6843266"/>
            <a:ext cx="551888" cy="402054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4D7FC25-39C4-4B6A-BADC-0E21B6ABA486}"/>
              </a:ext>
            </a:extLst>
          </p:cNvPr>
          <p:cNvCxnSpPr>
            <a:cxnSpLocks/>
          </p:cNvCxnSpPr>
          <p:nvPr/>
        </p:nvCxnSpPr>
        <p:spPr>
          <a:xfrm flipV="1">
            <a:off x="4183591" y="7360784"/>
            <a:ext cx="0" cy="527910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90427DA-926E-4B07-9106-22550DE00DBF}"/>
              </a:ext>
            </a:extLst>
          </p:cNvPr>
          <p:cNvCxnSpPr>
            <a:cxnSpLocks/>
          </p:cNvCxnSpPr>
          <p:nvPr/>
        </p:nvCxnSpPr>
        <p:spPr>
          <a:xfrm flipV="1">
            <a:off x="4270869" y="5512407"/>
            <a:ext cx="0" cy="352903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7BB5133-7580-4A18-AE59-335B1E4B7B67}"/>
              </a:ext>
            </a:extLst>
          </p:cNvPr>
          <p:cNvCxnSpPr>
            <a:cxnSpLocks/>
          </p:cNvCxnSpPr>
          <p:nvPr/>
        </p:nvCxnSpPr>
        <p:spPr>
          <a:xfrm flipV="1">
            <a:off x="4270869" y="5489710"/>
            <a:ext cx="3499693" cy="18674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5" name="Picture 40">
            <a:extLst>
              <a:ext uri="{FF2B5EF4-FFF2-40B4-BE49-F238E27FC236}">
                <a16:creationId xmlns:a16="http://schemas.microsoft.com/office/drawing/2014/main" id="{4DD2B564-C70B-4BA9-8348-DED0E18DDE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72934" y="3066626"/>
            <a:ext cx="871980" cy="1221350"/>
          </a:xfrm>
          <a:prstGeom prst="rect">
            <a:avLst/>
          </a:prstGeom>
        </p:spPr>
      </p:pic>
      <p:pic>
        <p:nvPicPr>
          <p:cNvPr id="127" name="Picture 40">
            <a:extLst>
              <a:ext uri="{FF2B5EF4-FFF2-40B4-BE49-F238E27FC236}">
                <a16:creationId xmlns:a16="http://schemas.microsoft.com/office/drawing/2014/main" id="{D9EE1F8A-E489-4638-9392-72FB125C35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5984" y="4698568"/>
            <a:ext cx="871980" cy="1221350"/>
          </a:xfrm>
          <a:prstGeom prst="rect">
            <a:avLst/>
          </a:prstGeom>
        </p:spPr>
      </p:pic>
      <p:pic>
        <p:nvPicPr>
          <p:cNvPr id="131" name="Picture 40">
            <a:extLst>
              <a:ext uri="{FF2B5EF4-FFF2-40B4-BE49-F238E27FC236}">
                <a16:creationId xmlns:a16="http://schemas.microsoft.com/office/drawing/2014/main" id="{68907476-9E82-4714-B77A-7F949DEF68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86839" y="6110295"/>
            <a:ext cx="871980" cy="1221350"/>
          </a:xfrm>
          <a:prstGeom prst="rect">
            <a:avLst/>
          </a:prstGeom>
        </p:spPr>
      </p:pic>
      <p:pic>
        <p:nvPicPr>
          <p:cNvPr id="132" name="Picture 40">
            <a:extLst>
              <a:ext uri="{FF2B5EF4-FFF2-40B4-BE49-F238E27FC236}">
                <a16:creationId xmlns:a16="http://schemas.microsoft.com/office/drawing/2014/main" id="{65D4D14E-4E92-47A9-BA23-C4547512F2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46428" y="7624739"/>
            <a:ext cx="871980" cy="1221350"/>
          </a:xfrm>
          <a:prstGeom prst="rect">
            <a:avLst/>
          </a:prstGeom>
        </p:spPr>
      </p:pic>
      <p:pic>
        <p:nvPicPr>
          <p:cNvPr id="133" name="Picture 40">
            <a:extLst>
              <a:ext uri="{FF2B5EF4-FFF2-40B4-BE49-F238E27FC236}">
                <a16:creationId xmlns:a16="http://schemas.microsoft.com/office/drawing/2014/main" id="{7B1AD62A-BE4F-453D-B62B-E510F62E67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92985" y="7644288"/>
            <a:ext cx="871980" cy="1221350"/>
          </a:xfrm>
          <a:prstGeom prst="rect">
            <a:avLst/>
          </a:prstGeom>
        </p:spPr>
      </p:pic>
      <p:pic>
        <p:nvPicPr>
          <p:cNvPr id="134" name="Picture 40">
            <a:extLst>
              <a:ext uri="{FF2B5EF4-FFF2-40B4-BE49-F238E27FC236}">
                <a16:creationId xmlns:a16="http://schemas.microsoft.com/office/drawing/2014/main" id="{B67E36FF-29BD-48B4-A783-195A51CDD3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82845" y="7603335"/>
            <a:ext cx="871980" cy="1221350"/>
          </a:xfrm>
          <a:prstGeom prst="rect">
            <a:avLst/>
          </a:prstGeom>
        </p:spPr>
      </p:pic>
      <p:pic>
        <p:nvPicPr>
          <p:cNvPr id="135" name="Picture 40">
            <a:extLst>
              <a:ext uri="{FF2B5EF4-FFF2-40B4-BE49-F238E27FC236}">
                <a16:creationId xmlns:a16="http://schemas.microsoft.com/office/drawing/2014/main" id="{D4CB90B5-25F6-4B46-ADD6-E3572795F3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86859" y="7602735"/>
            <a:ext cx="871980" cy="1221350"/>
          </a:xfrm>
          <a:prstGeom prst="rect">
            <a:avLst/>
          </a:prstGeom>
        </p:spPr>
      </p:pic>
      <p:sp>
        <p:nvSpPr>
          <p:cNvPr id="82" name="Freeform 19">
            <a:extLst>
              <a:ext uri="{FF2B5EF4-FFF2-40B4-BE49-F238E27FC236}">
                <a16:creationId xmlns:a16="http://schemas.microsoft.com/office/drawing/2014/main" id="{01ED662F-F6C6-41AB-8F6B-B89E33FBF545}"/>
              </a:ext>
            </a:extLst>
          </p:cNvPr>
          <p:cNvSpPr/>
          <p:nvPr/>
        </p:nvSpPr>
        <p:spPr>
          <a:xfrm>
            <a:off x="7039769" y="2338991"/>
            <a:ext cx="2378308" cy="1039789"/>
          </a:xfrm>
          <a:custGeom>
            <a:avLst/>
            <a:gdLst/>
            <a:ahLst/>
            <a:cxnLst/>
            <a:rect l="l" t="t" r="r" b="b"/>
            <a:pathLst>
              <a:path w="699500" h="291868">
                <a:moveTo>
                  <a:pt x="0" y="0"/>
                </a:moveTo>
                <a:lnTo>
                  <a:pt x="699500" y="0"/>
                </a:lnTo>
                <a:lnTo>
                  <a:pt x="699500" y="291868"/>
                </a:lnTo>
                <a:lnTo>
                  <a:pt x="0" y="291868"/>
                </a:lnTo>
                <a:close/>
              </a:path>
            </a:pathLst>
          </a:custGeom>
          <a:solidFill>
            <a:srgbClr val="F9943B"/>
          </a:solidFill>
        </p:spPr>
      </p:sp>
      <p:pic>
        <p:nvPicPr>
          <p:cNvPr id="85" name="Picture 20">
            <a:extLst>
              <a:ext uri="{FF2B5EF4-FFF2-40B4-BE49-F238E27FC236}">
                <a16:creationId xmlns:a16="http://schemas.microsoft.com/office/drawing/2014/main" id="{66BA8E3F-D899-451A-9C4E-319FE7857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49626" y="2500627"/>
            <a:ext cx="2334414" cy="345493"/>
          </a:xfrm>
          <a:prstGeom prst="rect">
            <a:avLst/>
          </a:prstGeom>
        </p:spPr>
      </p:pic>
      <p:sp>
        <p:nvSpPr>
          <p:cNvPr id="86" name="TextBox 42">
            <a:extLst>
              <a:ext uri="{FF2B5EF4-FFF2-40B4-BE49-F238E27FC236}">
                <a16:creationId xmlns:a16="http://schemas.microsoft.com/office/drawing/2014/main" id="{27108F43-0C1E-4796-AAA2-F409278C10D8}"/>
              </a:ext>
            </a:extLst>
          </p:cNvPr>
          <p:cNvSpPr txBox="1"/>
          <p:nvPr/>
        </p:nvSpPr>
        <p:spPr>
          <a:xfrm>
            <a:off x="7670924" y="2831572"/>
            <a:ext cx="960812" cy="402739"/>
          </a:xfrm>
          <a:prstGeom prst="rect">
            <a:avLst/>
          </a:prstGeom>
          <a:solidFill>
            <a:srgbClr val="F9943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8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SERVER</a:t>
            </a:r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EBBC1F9A-C8F9-48AB-8E43-8D3BCE54BD66}"/>
              </a:ext>
            </a:extLst>
          </p:cNvPr>
          <p:cNvSpPr/>
          <p:nvPr/>
        </p:nvSpPr>
        <p:spPr>
          <a:xfrm>
            <a:off x="1188547" y="9003895"/>
            <a:ext cx="7225768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>
                <a:solidFill>
                  <a:srgbClr val="B2161D"/>
                </a:solidFill>
              </a:rPr>
              <a:t>CORPORATE LAN</a:t>
            </a:r>
          </a:p>
        </p:txBody>
      </p:sp>
      <p:sp>
        <p:nvSpPr>
          <p:cNvPr id="105" name="Freeform 6">
            <a:extLst>
              <a:ext uri="{FF2B5EF4-FFF2-40B4-BE49-F238E27FC236}">
                <a16:creationId xmlns:a16="http://schemas.microsoft.com/office/drawing/2014/main" id="{923B4BAA-C3A8-442D-A26C-78C0FE45D0FD}"/>
              </a:ext>
            </a:extLst>
          </p:cNvPr>
          <p:cNvSpPr/>
          <p:nvPr/>
        </p:nvSpPr>
        <p:spPr>
          <a:xfrm>
            <a:off x="10187304" y="8966033"/>
            <a:ext cx="7913167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>
                <a:solidFill>
                  <a:srgbClr val="446574"/>
                </a:solidFill>
              </a:rPr>
              <a:t>ETHERNET WAN</a:t>
            </a:r>
          </a:p>
        </p:txBody>
      </p:sp>
    </p:spTree>
    <p:extLst>
      <p:ext uri="{BB962C8B-B14F-4D97-AF65-F5344CB8AC3E}">
        <p14:creationId xmlns:p14="http://schemas.microsoft.com/office/powerpoint/2010/main" val="39587363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32">
            <a:extLst>
              <a:ext uri="{FF2B5EF4-FFF2-40B4-BE49-F238E27FC236}">
                <a16:creationId xmlns:a16="http://schemas.microsoft.com/office/drawing/2014/main" id="{61A87FC2-1B11-44E3-94D1-06F801DF6D76}"/>
              </a:ext>
            </a:extLst>
          </p:cNvPr>
          <p:cNvGrpSpPr/>
          <p:nvPr/>
        </p:nvGrpSpPr>
        <p:grpSpPr>
          <a:xfrm>
            <a:off x="11695028" y="6989058"/>
            <a:ext cx="2056016" cy="398503"/>
            <a:chOff x="0" y="0"/>
            <a:chExt cx="2192932" cy="542793"/>
          </a:xfrm>
        </p:grpSpPr>
        <p:sp>
          <p:nvSpPr>
            <p:cNvPr id="122" name="Freeform 33">
              <a:extLst>
                <a:ext uri="{FF2B5EF4-FFF2-40B4-BE49-F238E27FC236}">
                  <a16:creationId xmlns:a16="http://schemas.microsoft.com/office/drawing/2014/main" id="{FCF660BD-8DF6-4DEE-8ED9-A696C15685FC}"/>
                </a:ext>
              </a:extLst>
            </p:cNvPr>
            <p:cNvSpPr/>
            <p:nvPr/>
          </p:nvSpPr>
          <p:spPr>
            <a:xfrm>
              <a:off x="0" y="0"/>
              <a:ext cx="2192932" cy="542793"/>
            </a:xfrm>
            <a:custGeom>
              <a:avLst/>
              <a:gdLst/>
              <a:ahLst/>
              <a:cxnLst/>
              <a:rect l="l" t="t" r="r" b="b"/>
              <a:pathLst>
                <a:path w="2192932" h="542793">
                  <a:moveTo>
                    <a:pt x="0" y="0"/>
                  </a:moveTo>
                  <a:lnTo>
                    <a:pt x="2192932" y="0"/>
                  </a:lnTo>
                  <a:lnTo>
                    <a:pt x="2192932" y="542793"/>
                  </a:lnTo>
                  <a:lnTo>
                    <a:pt x="0" y="542793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BEAB6ADF-FD4E-4B67-9004-9E21818BCB2E}"/>
              </a:ext>
            </a:extLst>
          </p:cNvPr>
          <p:cNvCxnSpPr>
            <a:cxnSpLocks/>
          </p:cNvCxnSpPr>
          <p:nvPr/>
        </p:nvCxnSpPr>
        <p:spPr>
          <a:xfrm flipH="1" flipV="1">
            <a:off x="7749178" y="3349647"/>
            <a:ext cx="23222" cy="2158739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956BB5B-5A4F-4CE3-A509-620FADD2C538}"/>
              </a:ext>
            </a:extLst>
          </p:cNvPr>
          <p:cNvCxnSpPr>
            <a:cxnSpLocks/>
            <a:stCxn id="147" idx="0"/>
          </p:cNvCxnSpPr>
          <p:nvPr/>
        </p:nvCxnSpPr>
        <p:spPr>
          <a:xfrm flipH="1" flipV="1">
            <a:off x="1546488" y="3504107"/>
            <a:ext cx="13207" cy="1979196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Group 10">
            <a:extLst>
              <a:ext uri="{FF2B5EF4-FFF2-40B4-BE49-F238E27FC236}">
                <a16:creationId xmlns:a16="http://schemas.microsoft.com/office/drawing/2014/main" id="{8101F028-FC22-421B-8680-74527752EBFF}"/>
              </a:ext>
            </a:extLst>
          </p:cNvPr>
          <p:cNvGrpSpPr/>
          <p:nvPr/>
        </p:nvGrpSpPr>
        <p:grpSpPr>
          <a:xfrm>
            <a:off x="246859" y="2045858"/>
            <a:ext cx="9450063" cy="7949052"/>
            <a:chOff x="0" y="0"/>
            <a:chExt cx="11942533" cy="9995720"/>
          </a:xfrm>
          <a:solidFill>
            <a:srgbClr val="B2161D"/>
          </a:solidFill>
        </p:grpSpPr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A512AC21-C503-4064-9F1B-80C29082A72C}"/>
                </a:ext>
              </a:extLst>
            </p:cNvPr>
            <p:cNvSpPr/>
            <p:nvPr/>
          </p:nvSpPr>
          <p:spPr>
            <a:xfrm>
              <a:off x="0" y="0"/>
              <a:ext cx="11942533" cy="9995720"/>
            </a:xfrm>
            <a:custGeom>
              <a:avLst/>
              <a:gdLst/>
              <a:ahLst/>
              <a:cxnLst/>
              <a:rect l="l" t="t" r="r" b="b"/>
              <a:pathLst>
                <a:path w="11942533" h="9995720">
                  <a:moveTo>
                    <a:pt x="11716473" y="0"/>
                  </a:moveTo>
                  <a:lnTo>
                    <a:pt x="0" y="0"/>
                  </a:lnTo>
                  <a:lnTo>
                    <a:pt x="0" y="9995720"/>
                  </a:lnTo>
                  <a:lnTo>
                    <a:pt x="11942533" y="9995720"/>
                  </a:lnTo>
                  <a:lnTo>
                    <a:pt x="11942533" y="0"/>
                  </a:lnTo>
                  <a:lnTo>
                    <a:pt x="11716473" y="0"/>
                  </a:lnTo>
                  <a:close/>
                  <a:moveTo>
                    <a:pt x="11716473" y="9769660"/>
                  </a:moveTo>
                  <a:lnTo>
                    <a:pt x="228600" y="9769660"/>
                  </a:lnTo>
                  <a:lnTo>
                    <a:pt x="228600" y="228600"/>
                  </a:lnTo>
                  <a:lnTo>
                    <a:pt x="11716473" y="228600"/>
                  </a:lnTo>
                  <a:lnTo>
                    <a:pt x="11716473" y="976966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" name="Group 3"/>
          <p:cNvGrpSpPr/>
          <p:nvPr/>
        </p:nvGrpSpPr>
        <p:grpSpPr>
          <a:xfrm>
            <a:off x="9824940" y="2045858"/>
            <a:ext cx="8275531" cy="7949051"/>
            <a:chOff x="0" y="0"/>
            <a:chExt cx="11837336" cy="9995720"/>
          </a:xfrm>
          <a:solidFill>
            <a:srgbClr val="446574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7336" cy="9995720"/>
            </a:xfrm>
            <a:custGeom>
              <a:avLst/>
              <a:gdLst/>
              <a:ahLst/>
              <a:cxnLst/>
              <a:rect l="l" t="t" r="r" b="b"/>
              <a:pathLst>
                <a:path w="11837336" h="9995720">
                  <a:moveTo>
                    <a:pt x="11611276" y="0"/>
                  </a:moveTo>
                  <a:lnTo>
                    <a:pt x="0" y="0"/>
                  </a:lnTo>
                  <a:lnTo>
                    <a:pt x="0" y="9995720"/>
                  </a:lnTo>
                  <a:lnTo>
                    <a:pt x="11837336" y="9995720"/>
                  </a:lnTo>
                  <a:lnTo>
                    <a:pt x="11837336" y="0"/>
                  </a:lnTo>
                  <a:lnTo>
                    <a:pt x="11611276" y="0"/>
                  </a:lnTo>
                  <a:close/>
                  <a:moveTo>
                    <a:pt x="11611276" y="9769660"/>
                  </a:moveTo>
                  <a:lnTo>
                    <a:pt x="228600" y="9769660"/>
                  </a:lnTo>
                  <a:lnTo>
                    <a:pt x="228600" y="228600"/>
                  </a:lnTo>
                  <a:lnTo>
                    <a:pt x="11611276" y="228600"/>
                  </a:lnTo>
                  <a:lnTo>
                    <a:pt x="11611276" y="9769660"/>
                  </a:ln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5440D00E-33BF-41CA-841B-9734FB162D8F}"/>
              </a:ext>
            </a:extLst>
          </p:cNvPr>
          <p:cNvSpPr/>
          <p:nvPr/>
        </p:nvSpPr>
        <p:spPr>
          <a:xfrm rot="205808">
            <a:off x="8468132" y="5905684"/>
            <a:ext cx="1541496" cy="1361423"/>
          </a:xfrm>
          <a:prstGeom prst="rect">
            <a:avLst/>
          </a:prstGeom>
          <a:solidFill>
            <a:srgbClr val="113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034172" y="4932186"/>
            <a:ext cx="7415163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BDAD461-1999-49BB-BF8D-082503A2EBC8}"/>
              </a:ext>
            </a:extLst>
          </p:cNvPr>
          <p:cNvSpPr/>
          <p:nvPr/>
        </p:nvSpPr>
        <p:spPr>
          <a:xfrm rot="1586817">
            <a:off x="8875077" y="5880970"/>
            <a:ext cx="1427248" cy="1459473"/>
          </a:xfrm>
          <a:prstGeom prst="rect">
            <a:avLst/>
          </a:prstGeom>
          <a:solidFill>
            <a:srgbClr val="113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9"/>
          <p:cNvGrpSpPr/>
          <p:nvPr/>
        </p:nvGrpSpPr>
        <p:grpSpPr>
          <a:xfrm>
            <a:off x="11868347" y="4627318"/>
            <a:ext cx="1882696" cy="855615"/>
            <a:chOff x="0" y="0"/>
            <a:chExt cx="2293570" cy="104234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93570" cy="1042342"/>
            </a:xfrm>
            <a:custGeom>
              <a:avLst/>
              <a:gdLst/>
              <a:ahLst/>
              <a:cxnLst/>
              <a:rect l="l" t="t" r="r" b="b"/>
              <a:pathLst>
                <a:path w="2293570" h="1042342">
                  <a:moveTo>
                    <a:pt x="0" y="0"/>
                  </a:moveTo>
                  <a:lnTo>
                    <a:pt x="2293570" y="0"/>
                  </a:lnTo>
                  <a:lnTo>
                    <a:pt x="2293570" y="1042342"/>
                  </a:lnTo>
                  <a:lnTo>
                    <a:pt x="0" y="1042342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11786522" y="6943825"/>
            <a:ext cx="1866602" cy="402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4G/5G CONNECTION</a:t>
            </a:r>
          </a:p>
        </p:txBody>
      </p:sp>
      <p:grpSp>
        <p:nvGrpSpPr>
          <p:cNvPr id="141" name="Group 6">
            <a:extLst>
              <a:ext uri="{FF2B5EF4-FFF2-40B4-BE49-F238E27FC236}">
                <a16:creationId xmlns:a16="http://schemas.microsoft.com/office/drawing/2014/main" id="{25A8DCC9-D23F-44CB-9CBF-096385D53C8A}"/>
              </a:ext>
            </a:extLst>
          </p:cNvPr>
          <p:cNvGrpSpPr/>
          <p:nvPr/>
        </p:nvGrpSpPr>
        <p:grpSpPr>
          <a:xfrm>
            <a:off x="1" y="952500"/>
            <a:ext cx="18288000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A19F292E-2E54-4B8E-8BF0-3427C18DB810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3"/>
          <a:srcRect l="7279" t="2314" r="7381" b="22974"/>
          <a:stretch>
            <a:fillRect/>
          </a:stretch>
        </p:blipFill>
        <p:spPr>
          <a:xfrm>
            <a:off x="14306061" y="4629098"/>
            <a:ext cx="1393814" cy="65892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9813" y="4462964"/>
            <a:ext cx="551888" cy="402054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451061" y="952500"/>
            <a:ext cx="17450272" cy="100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APPENDIX 1 - NETWORK ARCHITECTURE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24390" y="5825459"/>
            <a:ext cx="2267539" cy="924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6F8F6">
                    <a:alpha val="47843"/>
                  </a:srgbClr>
                </a:solidFill>
                <a:latin typeface="Pathway Gothic One Bold"/>
              </a:rPr>
              <a:t>  PORT 30000/30001</a:t>
            </a:r>
          </a:p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6F8F6">
                    <a:alpha val="47843"/>
                  </a:srgbClr>
                </a:solidFill>
                <a:latin typeface="Pathway Gothic One Bold"/>
              </a:rPr>
              <a:t>(CONFIGURABLE)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225134" y="5354924"/>
            <a:ext cx="1703913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>
                    <a:alpha val="47843"/>
                  </a:srgbClr>
                </a:solidFill>
                <a:latin typeface="Pathway Gothic One Bold"/>
              </a:rPr>
              <a:t>MIFI GPRS HH WIFI TO CELL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4647C3-C0C1-4703-BD25-D30EB60BAD69}"/>
              </a:ext>
            </a:extLst>
          </p:cNvPr>
          <p:cNvCxnSpPr>
            <a:cxnSpLocks/>
          </p:cNvCxnSpPr>
          <p:nvPr/>
        </p:nvCxnSpPr>
        <p:spPr>
          <a:xfrm>
            <a:off x="10395721" y="6248416"/>
            <a:ext cx="2383667" cy="17106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8EA0A72-7A50-4F3E-8074-4BBBE7FB4447}"/>
              </a:ext>
            </a:extLst>
          </p:cNvPr>
          <p:cNvCxnSpPr>
            <a:cxnSpLocks/>
          </p:cNvCxnSpPr>
          <p:nvPr/>
        </p:nvCxnSpPr>
        <p:spPr>
          <a:xfrm flipH="1" flipV="1">
            <a:off x="16096218" y="4867294"/>
            <a:ext cx="640127" cy="394096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E507ADC-BC41-4D3C-B750-8AFC205A4700}"/>
              </a:ext>
            </a:extLst>
          </p:cNvPr>
          <p:cNvCxnSpPr>
            <a:cxnSpLocks/>
          </p:cNvCxnSpPr>
          <p:nvPr/>
        </p:nvCxnSpPr>
        <p:spPr>
          <a:xfrm flipH="1">
            <a:off x="16065515" y="3695152"/>
            <a:ext cx="670830" cy="689479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5FBBDCF-B509-4E6F-AE00-5CDE6C3F0E66}"/>
              </a:ext>
            </a:extLst>
          </p:cNvPr>
          <p:cNvCxnSpPr>
            <a:cxnSpLocks/>
            <a:endCxn id="130" idx="6"/>
          </p:cNvCxnSpPr>
          <p:nvPr/>
        </p:nvCxnSpPr>
        <p:spPr>
          <a:xfrm flipH="1">
            <a:off x="12928975" y="5407936"/>
            <a:ext cx="1239534" cy="857584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Box 48">
            <a:extLst>
              <a:ext uri="{FF2B5EF4-FFF2-40B4-BE49-F238E27FC236}">
                <a16:creationId xmlns:a16="http://schemas.microsoft.com/office/drawing/2014/main" id="{CE9BD2F4-4A03-43F2-8260-193B951D5055}"/>
              </a:ext>
            </a:extLst>
          </p:cNvPr>
          <p:cNvSpPr txBox="1"/>
          <p:nvPr/>
        </p:nvSpPr>
        <p:spPr>
          <a:xfrm>
            <a:off x="11887413" y="4615859"/>
            <a:ext cx="1821291" cy="85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DIRECT NETWORK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CONNECTION 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57A72AC5-2711-46CF-B2F6-06B30A0C8A6B}"/>
              </a:ext>
            </a:extLst>
          </p:cNvPr>
          <p:cNvCxnSpPr>
            <a:cxnSpLocks/>
          </p:cNvCxnSpPr>
          <p:nvPr/>
        </p:nvCxnSpPr>
        <p:spPr>
          <a:xfrm>
            <a:off x="12782100" y="5546745"/>
            <a:ext cx="35131" cy="1473095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1A54AA9-7258-4CEA-A343-7AC47CA8BCB9}"/>
              </a:ext>
            </a:extLst>
          </p:cNvPr>
          <p:cNvCxnSpPr>
            <a:cxnSpLocks/>
          </p:cNvCxnSpPr>
          <p:nvPr/>
        </p:nvCxnSpPr>
        <p:spPr>
          <a:xfrm>
            <a:off x="12779388" y="3972774"/>
            <a:ext cx="0" cy="654544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A97CE79C-D28E-4C1D-84E1-704B7D41F7B5}"/>
              </a:ext>
            </a:extLst>
          </p:cNvPr>
          <p:cNvSpPr/>
          <p:nvPr/>
        </p:nvSpPr>
        <p:spPr>
          <a:xfrm>
            <a:off x="12615043" y="6120808"/>
            <a:ext cx="313932" cy="289424"/>
          </a:xfrm>
          <a:prstGeom prst="ellipse">
            <a:avLst/>
          </a:prstGeom>
          <a:solidFill>
            <a:srgbClr val="486776"/>
          </a:solidFill>
          <a:ln>
            <a:solidFill>
              <a:srgbClr val="486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21">
            <a:extLst>
              <a:ext uri="{FF2B5EF4-FFF2-40B4-BE49-F238E27FC236}">
                <a16:creationId xmlns:a16="http://schemas.microsoft.com/office/drawing/2014/main" id="{6D0E3CCA-3078-4267-8FF4-878AB62C9089}"/>
              </a:ext>
            </a:extLst>
          </p:cNvPr>
          <p:cNvGrpSpPr/>
          <p:nvPr/>
        </p:nvGrpSpPr>
        <p:grpSpPr>
          <a:xfrm>
            <a:off x="574000" y="2391838"/>
            <a:ext cx="2413759" cy="1065773"/>
            <a:chOff x="0" y="0"/>
            <a:chExt cx="699500" cy="291868"/>
          </a:xfrm>
        </p:grpSpPr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29F8FBCE-DDC5-4221-B348-F9DB0BADBDD1}"/>
                </a:ext>
              </a:extLst>
            </p:cNvPr>
            <p:cNvSpPr/>
            <p:nvPr/>
          </p:nvSpPr>
          <p:spPr>
            <a:xfrm>
              <a:off x="0" y="0"/>
              <a:ext cx="699500" cy="291868"/>
            </a:xfrm>
            <a:custGeom>
              <a:avLst/>
              <a:gdLst/>
              <a:ahLst/>
              <a:cxnLst/>
              <a:rect l="l" t="t" r="r" b="b"/>
              <a:pathLst>
                <a:path w="699500" h="291868">
                  <a:moveTo>
                    <a:pt x="0" y="0"/>
                  </a:moveTo>
                  <a:lnTo>
                    <a:pt x="699500" y="0"/>
                  </a:lnTo>
                  <a:lnTo>
                    <a:pt x="699500" y="291868"/>
                  </a:lnTo>
                  <a:lnTo>
                    <a:pt x="0" y="291868"/>
                  </a:lnTo>
                  <a:close/>
                </a:path>
              </a:pathLst>
            </a:custGeom>
            <a:solidFill>
              <a:srgbClr val="006990">
                <a:alpha val="48627"/>
              </a:srgbClr>
            </a:solidFill>
          </p:spPr>
        </p:sp>
      </p:grpSp>
      <p:grpSp>
        <p:nvGrpSpPr>
          <p:cNvPr id="90" name="Group 26">
            <a:extLst>
              <a:ext uri="{FF2B5EF4-FFF2-40B4-BE49-F238E27FC236}">
                <a16:creationId xmlns:a16="http://schemas.microsoft.com/office/drawing/2014/main" id="{59A6A9EC-0971-40DA-9465-46FFA0D1FC15}"/>
              </a:ext>
            </a:extLst>
          </p:cNvPr>
          <p:cNvGrpSpPr/>
          <p:nvPr/>
        </p:nvGrpSpPr>
        <p:grpSpPr>
          <a:xfrm>
            <a:off x="4151799" y="2600878"/>
            <a:ext cx="1819396" cy="510947"/>
            <a:chOff x="0" y="0"/>
            <a:chExt cx="1913890" cy="812735"/>
          </a:xfrm>
        </p:grpSpPr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2B1D598-968A-480E-BB5E-E482FFD43F29}"/>
                </a:ext>
              </a:extLst>
            </p:cNvPr>
            <p:cNvSpPr/>
            <p:nvPr/>
          </p:nvSpPr>
          <p:spPr>
            <a:xfrm>
              <a:off x="0" y="0"/>
              <a:ext cx="1913890" cy="812735"/>
            </a:xfrm>
            <a:custGeom>
              <a:avLst/>
              <a:gdLst/>
              <a:ahLst/>
              <a:cxnLst/>
              <a:rect l="l" t="t" r="r" b="b"/>
              <a:pathLst>
                <a:path w="1913890" h="812735">
                  <a:moveTo>
                    <a:pt x="0" y="0"/>
                  </a:moveTo>
                  <a:lnTo>
                    <a:pt x="1913890" y="0"/>
                  </a:lnTo>
                  <a:lnTo>
                    <a:pt x="1913890" y="812735"/>
                  </a:lnTo>
                  <a:lnTo>
                    <a:pt x="0" y="812735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</p:sp>
      </p:grpSp>
      <p:sp>
        <p:nvSpPr>
          <p:cNvPr id="93" name="TextBox 43">
            <a:extLst>
              <a:ext uri="{FF2B5EF4-FFF2-40B4-BE49-F238E27FC236}">
                <a16:creationId xmlns:a16="http://schemas.microsoft.com/office/drawing/2014/main" id="{DE661939-364D-46FC-885A-678B82A0800A}"/>
              </a:ext>
            </a:extLst>
          </p:cNvPr>
          <p:cNvSpPr txBox="1"/>
          <p:nvPr/>
        </p:nvSpPr>
        <p:spPr>
          <a:xfrm>
            <a:off x="1126261" y="2333820"/>
            <a:ext cx="1191710" cy="98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1"/>
              </a:lnSpc>
            </a:pPr>
            <a:r>
              <a:rPr lang="en-US" sz="6137" dirty="0">
                <a:solidFill>
                  <a:srgbClr val="FFFFFF"/>
                </a:solidFill>
                <a:latin typeface="Pathway Gothic One Bold"/>
              </a:rPr>
              <a:t>PACS </a:t>
            </a:r>
          </a:p>
        </p:txBody>
      </p:sp>
      <p:sp>
        <p:nvSpPr>
          <p:cNvPr id="94" name="TextBox 44">
            <a:extLst>
              <a:ext uri="{FF2B5EF4-FFF2-40B4-BE49-F238E27FC236}">
                <a16:creationId xmlns:a16="http://schemas.microsoft.com/office/drawing/2014/main" id="{EB8BEFBE-A994-4DEE-B728-155536339EAE}"/>
              </a:ext>
            </a:extLst>
          </p:cNvPr>
          <p:cNvSpPr txBox="1"/>
          <p:nvPr/>
        </p:nvSpPr>
        <p:spPr>
          <a:xfrm>
            <a:off x="4169345" y="2595117"/>
            <a:ext cx="1801850" cy="402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DATABASE SERVER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395CFE2-D1CF-4837-936E-0A8AE3769EBE}"/>
              </a:ext>
            </a:extLst>
          </p:cNvPr>
          <p:cNvCxnSpPr>
            <a:cxnSpLocks/>
          </p:cNvCxnSpPr>
          <p:nvPr/>
        </p:nvCxnSpPr>
        <p:spPr>
          <a:xfrm flipH="1">
            <a:off x="3144844" y="2855583"/>
            <a:ext cx="933964" cy="22324"/>
          </a:xfrm>
          <a:prstGeom prst="straightConnector1">
            <a:avLst/>
          </a:prstGeom>
          <a:ln w="47625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4A3520A-43B9-4542-A876-7CD9DA681BEE}"/>
              </a:ext>
            </a:extLst>
          </p:cNvPr>
          <p:cNvCxnSpPr>
            <a:cxnSpLocks/>
          </p:cNvCxnSpPr>
          <p:nvPr/>
        </p:nvCxnSpPr>
        <p:spPr>
          <a:xfrm>
            <a:off x="6076315" y="2849256"/>
            <a:ext cx="864977" cy="0"/>
          </a:xfrm>
          <a:prstGeom prst="straightConnector1">
            <a:avLst/>
          </a:prstGeom>
          <a:ln w="47625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47">
            <a:extLst>
              <a:ext uri="{FF2B5EF4-FFF2-40B4-BE49-F238E27FC236}">
                <a16:creationId xmlns:a16="http://schemas.microsoft.com/office/drawing/2014/main" id="{9F7F567B-8873-4C40-BBE6-88943219415E}"/>
              </a:ext>
            </a:extLst>
          </p:cNvPr>
          <p:cNvSpPr txBox="1"/>
          <p:nvPr/>
        </p:nvSpPr>
        <p:spPr>
          <a:xfrm>
            <a:off x="10005338" y="2247900"/>
            <a:ext cx="789599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Pathway Gothic One Bold"/>
              </a:rPr>
              <a:t>HANDHELDS ALSO SUPPORT </a:t>
            </a:r>
            <a:r>
              <a:rPr lang="en-US" sz="3500" dirty="0">
                <a:solidFill>
                  <a:srgbClr val="F9943B"/>
                </a:solidFill>
                <a:latin typeface="Pathway Gothic One Bold"/>
              </a:rPr>
              <a:t>VPN</a:t>
            </a:r>
          </a:p>
          <a:p>
            <a:pPr algn="ctr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Pathway Gothic One Bold"/>
              </a:rPr>
              <a:t> TO ACCESS CORPORATE LAN DIRECTLY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63AE364-224F-4B85-80B2-16C8301DC225}"/>
              </a:ext>
            </a:extLst>
          </p:cNvPr>
          <p:cNvCxnSpPr>
            <a:cxnSpLocks/>
          </p:cNvCxnSpPr>
          <p:nvPr/>
        </p:nvCxnSpPr>
        <p:spPr>
          <a:xfrm flipV="1">
            <a:off x="3023836" y="2491494"/>
            <a:ext cx="3989713" cy="41432"/>
          </a:xfrm>
          <a:prstGeom prst="straightConnector1">
            <a:avLst/>
          </a:prstGeom>
          <a:ln w="4762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5" name="Picture 8">
            <a:extLst>
              <a:ext uri="{FF2B5EF4-FFF2-40B4-BE49-F238E27FC236}">
                <a16:creationId xmlns:a16="http://schemas.microsoft.com/office/drawing/2014/main" id="{20F13B9B-B86C-4C46-8B27-8ECEA87D3D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86317" y="7109490"/>
            <a:ext cx="1263543" cy="923966"/>
          </a:xfrm>
          <a:prstGeom prst="rect">
            <a:avLst/>
          </a:prstGeom>
        </p:spPr>
      </p:pic>
      <p:pic>
        <p:nvPicPr>
          <p:cNvPr id="89" name="Picture 39">
            <a:extLst>
              <a:ext uri="{FF2B5EF4-FFF2-40B4-BE49-F238E27FC236}">
                <a16:creationId xmlns:a16="http://schemas.microsoft.com/office/drawing/2014/main" id="{58AAA2D3-37BE-4B24-AFB5-123EE040F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96126" y="7376790"/>
            <a:ext cx="551888" cy="402054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895068E-7CEC-4353-AE7E-4ACE7E988FBA}"/>
              </a:ext>
            </a:extLst>
          </p:cNvPr>
          <p:cNvCxnSpPr>
            <a:cxnSpLocks/>
          </p:cNvCxnSpPr>
          <p:nvPr/>
        </p:nvCxnSpPr>
        <p:spPr>
          <a:xfrm flipH="1" flipV="1">
            <a:off x="16042533" y="7781120"/>
            <a:ext cx="693812" cy="539650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63ED9AF-F08A-4EE9-8752-A5417F8503E6}"/>
              </a:ext>
            </a:extLst>
          </p:cNvPr>
          <p:cNvCxnSpPr>
            <a:cxnSpLocks/>
          </p:cNvCxnSpPr>
          <p:nvPr/>
        </p:nvCxnSpPr>
        <p:spPr>
          <a:xfrm flipH="1">
            <a:off x="16011828" y="6608978"/>
            <a:ext cx="670830" cy="689479"/>
          </a:xfrm>
          <a:prstGeom prst="straightConnector1">
            <a:avLst/>
          </a:prstGeom>
          <a:ln w="47625">
            <a:solidFill>
              <a:srgbClr val="486776"/>
            </a:solidFill>
            <a:prstDash val="sysDot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10A9689-BE99-4FBB-A8F8-33B0FE24CE74}"/>
              </a:ext>
            </a:extLst>
          </p:cNvPr>
          <p:cNvCxnSpPr>
            <a:cxnSpLocks/>
            <a:endCxn id="130" idx="5"/>
          </p:cNvCxnSpPr>
          <p:nvPr/>
        </p:nvCxnSpPr>
        <p:spPr>
          <a:xfrm flipH="1" flipV="1">
            <a:off x="12883001" y="6367847"/>
            <a:ext cx="1510017" cy="616448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2A4CAE4-D47E-4D46-9EDB-5A71BA71DE1D}"/>
              </a:ext>
            </a:extLst>
          </p:cNvPr>
          <p:cNvCxnSpPr>
            <a:cxnSpLocks/>
          </p:cNvCxnSpPr>
          <p:nvPr/>
        </p:nvCxnSpPr>
        <p:spPr>
          <a:xfrm>
            <a:off x="12829849" y="7370949"/>
            <a:ext cx="0" cy="1337502"/>
          </a:xfrm>
          <a:prstGeom prst="straightConnector1">
            <a:avLst/>
          </a:prstGeom>
          <a:ln w="47625">
            <a:solidFill>
              <a:srgbClr val="48677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4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05806" y="3215460"/>
            <a:ext cx="871980" cy="1221350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9AC2AC10-0109-41D6-BD0C-6618CBB6CE1B}"/>
              </a:ext>
            </a:extLst>
          </p:cNvPr>
          <p:cNvSpPr txBox="1"/>
          <p:nvPr/>
        </p:nvSpPr>
        <p:spPr>
          <a:xfrm>
            <a:off x="984603" y="5483303"/>
            <a:ext cx="1150183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FFFF">
                    <a:alpha val="47843"/>
                  </a:srgbClr>
                </a:solidFill>
                <a:latin typeface="Pathway Gothic One Bold"/>
              </a:rPr>
              <a:t>ACCESS </a:t>
            </a:r>
          </a:p>
          <a:p>
            <a:pPr algn="ctr"/>
            <a:r>
              <a:rPr lang="en-US" sz="2500" dirty="0">
                <a:solidFill>
                  <a:srgbClr val="FFFFFF">
                    <a:alpha val="47843"/>
                  </a:srgbClr>
                </a:solidFill>
                <a:latin typeface="Pathway Gothic One Bold"/>
              </a:rPr>
              <a:t>PANELS</a:t>
            </a:r>
          </a:p>
          <a:p>
            <a:pPr algn="ctr">
              <a:lnSpc>
                <a:spcPts val="3779"/>
              </a:lnSpc>
            </a:pPr>
            <a:endParaRPr lang="en-US" sz="2500" dirty="0">
              <a:solidFill>
                <a:srgbClr val="FFFFFF">
                  <a:alpha val="47843"/>
                </a:srgbClr>
              </a:solidFill>
              <a:latin typeface="Pathway Gothic One Bold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D49D2E9-B229-4F02-8C52-6EA55AF805E9}"/>
              </a:ext>
            </a:extLst>
          </p:cNvPr>
          <p:cNvCxnSpPr>
            <a:cxnSpLocks/>
          </p:cNvCxnSpPr>
          <p:nvPr/>
        </p:nvCxnSpPr>
        <p:spPr>
          <a:xfrm>
            <a:off x="1566180" y="6291484"/>
            <a:ext cx="0" cy="1082087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0A579BB-236C-42B5-9F5F-0F1AE133BEE9}"/>
              </a:ext>
            </a:extLst>
          </p:cNvPr>
          <p:cNvCxnSpPr>
            <a:cxnSpLocks/>
          </p:cNvCxnSpPr>
          <p:nvPr/>
        </p:nvCxnSpPr>
        <p:spPr>
          <a:xfrm>
            <a:off x="1528821" y="6574734"/>
            <a:ext cx="640882" cy="445106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6" name="Picture 2" descr="Image result for DOOR READER">
            <a:extLst>
              <a:ext uri="{FF2B5EF4-FFF2-40B4-BE49-F238E27FC236}">
                <a16:creationId xmlns:a16="http://schemas.microsoft.com/office/drawing/2014/main" id="{36885E45-A1E2-4AD3-AA70-0656E474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95" y="6643530"/>
            <a:ext cx="913807" cy="91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Image result for DOOR READER">
            <a:extLst>
              <a:ext uri="{FF2B5EF4-FFF2-40B4-BE49-F238E27FC236}">
                <a16:creationId xmlns:a16="http://schemas.microsoft.com/office/drawing/2014/main" id="{C4F27A55-B0B0-472F-9B26-48D93368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13" y="7227922"/>
            <a:ext cx="832732" cy="8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3">
            <a:extLst>
              <a:ext uri="{FF2B5EF4-FFF2-40B4-BE49-F238E27FC236}">
                <a16:creationId xmlns:a16="http://schemas.microsoft.com/office/drawing/2014/main" id="{CFC89F06-2622-4B58-9F8E-4D7642402D3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rcRect/>
          <a:stretch>
            <a:fillRect/>
          </a:stretch>
        </p:blipFill>
        <p:spPr>
          <a:xfrm rot="110169">
            <a:off x="8268668" y="5270863"/>
            <a:ext cx="2166168" cy="2473249"/>
          </a:xfrm>
          <a:prstGeom prst="rect">
            <a:avLst/>
          </a:prstGeom>
        </p:spPr>
      </p:pic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9EF3254-20AB-4068-A428-ACA9C08F1857}"/>
              </a:ext>
            </a:extLst>
          </p:cNvPr>
          <p:cNvCxnSpPr>
            <a:cxnSpLocks/>
          </p:cNvCxnSpPr>
          <p:nvPr/>
        </p:nvCxnSpPr>
        <p:spPr>
          <a:xfrm>
            <a:off x="8059751" y="6229939"/>
            <a:ext cx="1571312" cy="18477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3" name="Freeform 6">
            <a:extLst>
              <a:ext uri="{FF2B5EF4-FFF2-40B4-BE49-F238E27FC236}">
                <a16:creationId xmlns:a16="http://schemas.microsoft.com/office/drawing/2014/main" id="{52F02D9C-19C6-410A-8394-991A5DD7B64B}"/>
              </a:ext>
            </a:extLst>
          </p:cNvPr>
          <p:cNvSpPr/>
          <p:nvPr/>
        </p:nvSpPr>
        <p:spPr>
          <a:xfrm>
            <a:off x="10127974" y="8929488"/>
            <a:ext cx="7913167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/>
              <a:t>ETHERNET WAN</a:t>
            </a:r>
          </a:p>
        </p:txBody>
      </p:sp>
      <p:sp>
        <p:nvSpPr>
          <p:cNvPr id="175" name="Freeform 6">
            <a:extLst>
              <a:ext uri="{FF2B5EF4-FFF2-40B4-BE49-F238E27FC236}">
                <a16:creationId xmlns:a16="http://schemas.microsoft.com/office/drawing/2014/main" id="{7202FB51-484A-4664-924E-670E18A4DDE7}"/>
              </a:ext>
            </a:extLst>
          </p:cNvPr>
          <p:cNvSpPr/>
          <p:nvPr/>
        </p:nvSpPr>
        <p:spPr>
          <a:xfrm>
            <a:off x="1151699" y="8961656"/>
            <a:ext cx="7225768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/>
              <a:t>CORPORATE LAN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97DA786-EB55-45D6-BA3C-302ED2462EBC}"/>
              </a:ext>
            </a:extLst>
          </p:cNvPr>
          <p:cNvCxnSpPr>
            <a:cxnSpLocks/>
          </p:cNvCxnSpPr>
          <p:nvPr/>
        </p:nvCxnSpPr>
        <p:spPr>
          <a:xfrm>
            <a:off x="3014644" y="3179778"/>
            <a:ext cx="3979855" cy="16597"/>
          </a:xfrm>
          <a:prstGeom prst="straightConnector1">
            <a:avLst/>
          </a:prstGeom>
          <a:ln w="4762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C96EDEB-2985-4C25-870B-22E8E62130C4}"/>
              </a:ext>
            </a:extLst>
          </p:cNvPr>
          <p:cNvCxnSpPr>
            <a:cxnSpLocks/>
          </p:cNvCxnSpPr>
          <p:nvPr/>
        </p:nvCxnSpPr>
        <p:spPr>
          <a:xfrm flipH="1">
            <a:off x="985994" y="6592041"/>
            <a:ext cx="560494" cy="375250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4" name="Picture 2" descr="Image result for DOOR READER">
            <a:extLst>
              <a:ext uri="{FF2B5EF4-FFF2-40B4-BE49-F238E27FC236}">
                <a16:creationId xmlns:a16="http://schemas.microsoft.com/office/drawing/2014/main" id="{08B5D193-4774-416C-B50E-861DAB13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3" y="6646396"/>
            <a:ext cx="890341" cy="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D81AD4D-D576-467F-8163-B9FFAFE3E12A}"/>
              </a:ext>
            </a:extLst>
          </p:cNvPr>
          <p:cNvCxnSpPr>
            <a:cxnSpLocks/>
          </p:cNvCxnSpPr>
          <p:nvPr/>
        </p:nvCxnSpPr>
        <p:spPr>
          <a:xfrm flipH="1">
            <a:off x="8059751" y="3371282"/>
            <a:ext cx="16365" cy="2877134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8" name="Group 29">
            <a:extLst>
              <a:ext uri="{FF2B5EF4-FFF2-40B4-BE49-F238E27FC236}">
                <a16:creationId xmlns:a16="http://schemas.microsoft.com/office/drawing/2014/main" id="{7B35A010-87B5-44C8-AA3D-8C74C8F60E33}"/>
              </a:ext>
            </a:extLst>
          </p:cNvPr>
          <p:cNvGrpSpPr/>
          <p:nvPr/>
        </p:nvGrpSpPr>
        <p:grpSpPr>
          <a:xfrm>
            <a:off x="5534424" y="5892228"/>
            <a:ext cx="1882696" cy="855615"/>
            <a:chOff x="551442" y="-582030"/>
            <a:chExt cx="2293570" cy="1042342"/>
          </a:xfrm>
        </p:grpSpPr>
        <p:sp>
          <p:nvSpPr>
            <p:cNvPr id="119" name="Freeform 30">
              <a:extLst>
                <a:ext uri="{FF2B5EF4-FFF2-40B4-BE49-F238E27FC236}">
                  <a16:creationId xmlns:a16="http://schemas.microsoft.com/office/drawing/2014/main" id="{1360389A-C653-4FE9-8EEC-041B7874BDB8}"/>
                </a:ext>
              </a:extLst>
            </p:cNvPr>
            <p:cNvSpPr/>
            <p:nvPr/>
          </p:nvSpPr>
          <p:spPr>
            <a:xfrm>
              <a:off x="551442" y="-582030"/>
              <a:ext cx="2293570" cy="1042342"/>
            </a:xfrm>
            <a:custGeom>
              <a:avLst/>
              <a:gdLst/>
              <a:ahLst/>
              <a:cxnLst/>
              <a:rect l="l" t="t" r="r" b="b"/>
              <a:pathLst>
                <a:path w="2293570" h="1042342">
                  <a:moveTo>
                    <a:pt x="0" y="0"/>
                  </a:moveTo>
                  <a:lnTo>
                    <a:pt x="2293570" y="0"/>
                  </a:lnTo>
                  <a:lnTo>
                    <a:pt x="2293570" y="1042342"/>
                  </a:lnTo>
                  <a:lnTo>
                    <a:pt x="0" y="1042342"/>
                  </a:lnTo>
                  <a:close/>
                </a:path>
              </a:pathLst>
            </a:custGeom>
            <a:solidFill>
              <a:srgbClr val="F6F8F6">
                <a:alpha val="23921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ADDFF05-0EDD-4485-9DE8-44C3333B6BD4}"/>
              </a:ext>
            </a:extLst>
          </p:cNvPr>
          <p:cNvCxnSpPr>
            <a:cxnSpLocks/>
          </p:cNvCxnSpPr>
          <p:nvPr/>
        </p:nvCxnSpPr>
        <p:spPr>
          <a:xfrm flipH="1" flipV="1">
            <a:off x="6474402" y="6730173"/>
            <a:ext cx="19165" cy="1590597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48">
            <a:extLst>
              <a:ext uri="{FF2B5EF4-FFF2-40B4-BE49-F238E27FC236}">
                <a16:creationId xmlns:a16="http://schemas.microsoft.com/office/drawing/2014/main" id="{E231A4BE-1CDE-4511-BEC5-E407D6301647}"/>
              </a:ext>
            </a:extLst>
          </p:cNvPr>
          <p:cNvSpPr txBox="1"/>
          <p:nvPr/>
        </p:nvSpPr>
        <p:spPr>
          <a:xfrm>
            <a:off x="5567661" y="5856542"/>
            <a:ext cx="1821291" cy="85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DIRECT NETWORK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CONNECTION 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3A3077D-B9E8-4142-A22C-088DE0566234}"/>
              </a:ext>
            </a:extLst>
          </p:cNvPr>
          <p:cNvCxnSpPr>
            <a:cxnSpLocks/>
          </p:cNvCxnSpPr>
          <p:nvPr/>
        </p:nvCxnSpPr>
        <p:spPr>
          <a:xfrm flipV="1">
            <a:off x="6474402" y="5512407"/>
            <a:ext cx="0" cy="352903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7" name="Picture 8">
            <a:extLst>
              <a:ext uri="{FF2B5EF4-FFF2-40B4-BE49-F238E27FC236}">
                <a16:creationId xmlns:a16="http://schemas.microsoft.com/office/drawing/2014/main" id="{D926192C-A2C4-429F-8591-1771C97C70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00082" y="5871478"/>
            <a:ext cx="1263543" cy="923966"/>
          </a:xfrm>
          <a:prstGeom prst="rect">
            <a:avLst/>
          </a:prstGeom>
        </p:spPr>
      </p:pic>
      <p:pic>
        <p:nvPicPr>
          <p:cNvPr id="138" name="Picture 39">
            <a:extLst>
              <a:ext uri="{FF2B5EF4-FFF2-40B4-BE49-F238E27FC236}">
                <a16:creationId xmlns:a16="http://schemas.microsoft.com/office/drawing/2014/main" id="{CF636AE9-1A5E-481D-9F2D-A25F61FEA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4408" y="6843266"/>
            <a:ext cx="551888" cy="402054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4D7FC25-39C4-4B6A-BADC-0E21B6ABA486}"/>
              </a:ext>
            </a:extLst>
          </p:cNvPr>
          <p:cNvCxnSpPr>
            <a:cxnSpLocks/>
          </p:cNvCxnSpPr>
          <p:nvPr/>
        </p:nvCxnSpPr>
        <p:spPr>
          <a:xfrm flipV="1">
            <a:off x="4183591" y="7360784"/>
            <a:ext cx="0" cy="527910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90427DA-926E-4B07-9106-22550DE00DBF}"/>
              </a:ext>
            </a:extLst>
          </p:cNvPr>
          <p:cNvCxnSpPr>
            <a:cxnSpLocks/>
          </p:cNvCxnSpPr>
          <p:nvPr/>
        </p:nvCxnSpPr>
        <p:spPr>
          <a:xfrm flipV="1">
            <a:off x="4270869" y="5512407"/>
            <a:ext cx="0" cy="352903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7BB5133-7580-4A18-AE59-335B1E4B7B67}"/>
              </a:ext>
            </a:extLst>
          </p:cNvPr>
          <p:cNvCxnSpPr>
            <a:cxnSpLocks/>
          </p:cNvCxnSpPr>
          <p:nvPr/>
        </p:nvCxnSpPr>
        <p:spPr>
          <a:xfrm flipV="1">
            <a:off x="4270869" y="5489710"/>
            <a:ext cx="3499693" cy="18674"/>
          </a:xfrm>
          <a:prstGeom prst="straightConnector1">
            <a:avLst/>
          </a:prstGeom>
          <a:ln w="47625">
            <a:solidFill>
              <a:schemeClr val="bg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5" name="Picture 40">
            <a:extLst>
              <a:ext uri="{FF2B5EF4-FFF2-40B4-BE49-F238E27FC236}">
                <a16:creationId xmlns:a16="http://schemas.microsoft.com/office/drawing/2014/main" id="{4DD2B564-C70B-4BA9-8348-DED0E18DDE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72934" y="3066626"/>
            <a:ext cx="871980" cy="1221350"/>
          </a:xfrm>
          <a:prstGeom prst="rect">
            <a:avLst/>
          </a:prstGeom>
        </p:spPr>
      </p:pic>
      <p:pic>
        <p:nvPicPr>
          <p:cNvPr id="127" name="Picture 40">
            <a:extLst>
              <a:ext uri="{FF2B5EF4-FFF2-40B4-BE49-F238E27FC236}">
                <a16:creationId xmlns:a16="http://schemas.microsoft.com/office/drawing/2014/main" id="{D9EE1F8A-E489-4638-9392-72FB125C35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35984" y="4698568"/>
            <a:ext cx="871980" cy="1221350"/>
          </a:xfrm>
          <a:prstGeom prst="rect">
            <a:avLst/>
          </a:prstGeom>
        </p:spPr>
      </p:pic>
      <p:pic>
        <p:nvPicPr>
          <p:cNvPr id="131" name="Picture 40">
            <a:extLst>
              <a:ext uri="{FF2B5EF4-FFF2-40B4-BE49-F238E27FC236}">
                <a16:creationId xmlns:a16="http://schemas.microsoft.com/office/drawing/2014/main" id="{68907476-9E82-4714-B77A-7F949DEF68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86839" y="6110295"/>
            <a:ext cx="871980" cy="1221350"/>
          </a:xfrm>
          <a:prstGeom prst="rect">
            <a:avLst/>
          </a:prstGeom>
        </p:spPr>
      </p:pic>
      <p:pic>
        <p:nvPicPr>
          <p:cNvPr id="132" name="Picture 40">
            <a:extLst>
              <a:ext uri="{FF2B5EF4-FFF2-40B4-BE49-F238E27FC236}">
                <a16:creationId xmlns:a16="http://schemas.microsoft.com/office/drawing/2014/main" id="{65D4D14E-4E92-47A9-BA23-C4547512F2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46428" y="7624739"/>
            <a:ext cx="871980" cy="1221350"/>
          </a:xfrm>
          <a:prstGeom prst="rect">
            <a:avLst/>
          </a:prstGeom>
        </p:spPr>
      </p:pic>
      <p:pic>
        <p:nvPicPr>
          <p:cNvPr id="133" name="Picture 40">
            <a:extLst>
              <a:ext uri="{FF2B5EF4-FFF2-40B4-BE49-F238E27FC236}">
                <a16:creationId xmlns:a16="http://schemas.microsoft.com/office/drawing/2014/main" id="{7B1AD62A-BE4F-453D-B62B-E510F62E67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92985" y="7644288"/>
            <a:ext cx="871980" cy="1221350"/>
          </a:xfrm>
          <a:prstGeom prst="rect">
            <a:avLst/>
          </a:prstGeom>
        </p:spPr>
      </p:pic>
      <p:pic>
        <p:nvPicPr>
          <p:cNvPr id="134" name="Picture 40">
            <a:extLst>
              <a:ext uri="{FF2B5EF4-FFF2-40B4-BE49-F238E27FC236}">
                <a16:creationId xmlns:a16="http://schemas.microsoft.com/office/drawing/2014/main" id="{B67E36FF-29BD-48B4-A783-195A51CDD3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82845" y="7603335"/>
            <a:ext cx="871980" cy="1221350"/>
          </a:xfrm>
          <a:prstGeom prst="rect">
            <a:avLst/>
          </a:prstGeom>
        </p:spPr>
      </p:pic>
      <p:pic>
        <p:nvPicPr>
          <p:cNvPr id="135" name="Picture 40">
            <a:extLst>
              <a:ext uri="{FF2B5EF4-FFF2-40B4-BE49-F238E27FC236}">
                <a16:creationId xmlns:a16="http://schemas.microsoft.com/office/drawing/2014/main" id="{D4CB90B5-25F6-4B46-ADD6-E3572795F3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86859" y="7602735"/>
            <a:ext cx="871980" cy="1221350"/>
          </a:xfrm>
          <a:prstGeom prst="rect">
            <a:avLst/>
          </a:prstGeom>
        </p:spPr>
      </p:pic>
      <p:sp>
        <p:nvSpPr>
          <p:cNvPr id="82" name="Freeform 19">
            <a:extLst>
              <a:ext uri="{FF2B5EF4-FFF2-40B4-BE49-F238E27FC236}">
                <a16:creationId xmlns:a16="http://schemas.microsoft.com/office/drawing/2014/main" id="{01ED662F-F6C6-41AB-8F6B-B89E33FBF545}"/>
              </a:ext>
            </a:extLst>
          </p:cNvPr>
          <p:cNvSpPr/>
          <p:nvPr/>
        </p:nvSpPr>
        <p:spPr>
          <a:xfrm>
            <a:off x="7039769" y="2338991"/>
            <a:ext cx="2378308" cy="1039789"/>
          </a:xfrm>
          <a:custGeom>
            <a:avLst/>
            <a:gdLst/>
            <a:ahLst/>
            <a:cxnLst/>
            <a:rect l="l" t="t" r="r" b="b"/>
            <a:pathLst>
              <a:path w="699500" h="291868">
                <a:moveTo>
                  <a:pt x="0" y="0"/>
                </a:moveTo>
                <a:lnTo>
                  <a:pt x="699500" y="0"/>
                </a:lnTo>
                <a:lnTo>
                  <a:pt x="699500" y="291868"/>
                </a:lnTo>
                <a:lnTo>
                  <a:pt x="0" y="291868"/>
                </a:lnTo>
                <a:close/>
              </a:path>
            </a:pathLst>
          </a:custGeom>
          <a:solidFill>
            <a:srgbClr val="F9943B"/>
          </a:solidFill>
        </p:spPr>
      </p:sp>
      <p:pic>
        <p:nvPicPr>
          <p:cNvPr id="85" name="Picture 20">
            <a:extLst>
              <a:ext uri="{FF2B5EF4-FFF2-40B4-BE49-F238E27FC236}">
                <a16:creationId xmlns:a16="http://schemas.microsoft.com/office/drawing/2014/main" id="{66BA8E3F-D899-451A-9C4E-319FE7857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49626" y="2500627"/>
            <a:ext cx="2334414" cy="345493"/>
          </a:xfrm>
          <a:prstGeom prst="rect">
            <a:avLst/>
          </a:prstGeom>
        </p:spPr>
      </p:pic>
      <p:sp>
        <p:nvSpPr>
          <p:cNvPr id="86" name="TextBox 42">
            <a:extLst>
              <a:ext uri="{FF2B5EF4-FFF2-40B4-BE49-F238E27FC236}">
                <a16:creationId xmlns:a16="http://schemas.microsoft.com/office/drawing/2014/main" id="{27108F43-0C1E-4796-AAA2-F409278C10D8}"/>
              </a:ext>
            </a:extLst>
          </p:cNvPr>
          <p:cNvSpPr txBox="1"/>
          <p:nvPr/>
        </p:nvSpPr>
        <p:spPr>
          <a:xfrm>
            <a:off x="7670924" y="2831572"/>
            <a:ext cx="960812" cy="402739"/>
          </a:xfrm>
          <a:prstGeom prst="rect">
            <a:avLst/>
          </a:prstGeom>
          <a:solidFill>
            <a:srgbClr val="F9943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8"/>
              </a:lnSpc>
            </a:pPr>
            <a:r>
              <a:rPr lang="en-US" sz="2500" dirty="0">
                <a:solidFill>
                  <a:srgbClr val="FFFFFF"/>
                </a:solidFill>
                <a:latin typeface="Pathway Gothic One Bold"/>
              </a:rPr>
              <a:t>SERVER</a:t>
            </a:r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EBBC1F9A-C8F9-48AB-8E43-8D3BCE54BD66}"/>
              </a:ext>
            </a:extLst>
          </p:cNvPr>
          <p:cNvSpPr/>
          <p:nvPr/>
        </p:nvSpPr>
        <p:spPr>
          <a:xfrm>
            <a:off x="1188547" y="9003895"/>
            <a:ext cx="7225768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>
                <a:solidFill>
                  <a:srgbClr val="B2161D"/>
                </a:solidFill>
              </a:rPr>
              <a:t>CORPORATE LAN</a:t>
            </a:r>
          </a:p>
        </p:txBody>
      </p:sp>
      <p:sp>
        <p:nvSpPr>
          <p:cNvPr id="105" name="Freeform 6">
            <a:extLst>
              <a:ext uri="{FF2B5EF4-FFF2-40B4-BE49-F238E27FC236}">
                <a16:creationId xmlns:a16="http://schemas.microsoft.com/office/drawing/2014/main" id="{923B4BAA-C3A8-442D-A26C-78C0FE45D0FD}"/>
              </a:ext>
            </a:extLst>
          </p:cNvPr>
          <p:cNvSpPr/>
          <p:nvPr/>
        </p:nvSpPr>
        <p:spPr>
          <a:xfrm>
            <a:off x="10187304" y="8966033"/>
            <a:ext cx="7913167" cy="719654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dirty="0">
                <a:solidFill>
                  <a:srgbClr val="446574"/>
                </a:solidFill>
              </a:rPr>
              <a:t>ETHERNET WAN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059C872-1A22-48E6-8232-47323DA81823}"/>
              </a:ext>
            </a:extLst>
          </p:cNvPr>
          <p:cNvCxnSpPr>
            <a:cxnSpLocks/>
          </p:cNvCxnSpPr>
          <p:nvPr/>
        </p:nvCxnSpPr>
        <p:spPr>
          <a:xfrm>
            <a:off x="9631063" y="3780259"/>
            <a:ext cx="2983980" cy="2485261"/>
          </a:xfrm>
          <a:prstGeom prst="straightConnector1">
            <a:avLst/>
          </a:prstGeom>
          <a:ln w="57150">
            <a:solidFill>
              <a:srgbClr val="F9943B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3" name="Group 10">
            <a:extLst>
              <a:ext uri="{FF2B5EF4-FFF2-40B4-BE49-F238E27FC236}">
                <a16:creationId xmlns:a16="http://schemas.microsoft.com/office/drawing/2014/main" id="{5CB7D59D-6148-417C-A759-BBDC00182E05}"/>
              </a:ext>
            </a:extLst>
          </p:cNvPr>
          <p:cNvGrpSpPr/>
          <p:nvPr/>
        </p:nvGrpSpPr>
        <p:grpSpPr>
          <a:xfrm>
            <a:off x="246859" y="2093810"/>
            <a:ext cx="9450062" cy="1712075"/>
            <a:chOff x="0" y="0"/>
            <a:chExt cx="11942533" cy="9995720"/>
          </a:xfrm>
          <a:solidFill>
            <a:srgbClr val="C7813F"/>
          </a:solidFill>
        </p:grpSpPr>
        <p:sp>
          <p:nvSpPr>
            <p:cNvPr id="129" name="Freeform 11">
              <a:extLst>
                <a:ext uri="{FF2B5EF4-FFF2-40B4-BE49-F238E27FC236}">
                  <a16:creationId xmlns:a16="http://schemas.microsoft.com/office/drawing/2014/main" id="{91F4DF7D-45FC-4C7A-A98C-95AFF287C710}"/>
                </a:ext>
              </a:extLst>
            </p:cNvPr>
            <p:cNvSpPr/>
            <p:nvPr/>
          </p:nvSpPr>
          <p:spPr>
            <a:xfrm>
              <a:off x="0" y="0"/>
              <a:ext cx="11942533" cy="9995720"/>
            </a:xfrm>
            <a:custGeom>
              <a:avLst/>
              <a:gdLst/>
              <a:ahLst/>
              <a:cxnLst/>
              <a:rect l="l" t="t" r="r" b="b"/>
              <a:pathLst>
                <a:path w="11942533" h="9995720">
                  <a:moveTo>
                    <a:pt x="11716473" y="0"/>
                  </a:moveTo>
                  <a:lnTo>
                    <a:pt x="0" y="0"/>
                  </a:lnTo>
                  <a:lnTo>
                    <a:pt x="0" y="9995720"/>
                  </a:lnTo>
                  <a:lnTo>
                    <a:pt x="11942533" y="9995720"/>
                  </a:lnTo>
                  <a:lnTo>
                    <a:pt x="11942533" y="0"/>
                  </a:lnTo>
                  <a:lnTo>
                    <a:pt x="11716473" y="0"/>
                  </a:lnTo>
                  <a:close/>
                  <a:moveTo>
                    <a:pt x="11716473" y="9769660"/>
                  </a:moveTo>
                  <a:lnTo>
                    <a:pt x="228600" y="9769660"/>
                  </a:lnTo>
                  <a:lnTo>
                    <a:pt x="228600" y="228600"/>
                  </a:lnTo>
                  <a:lnTo>
                    <a:pt x="11716473" y="228600"/>
                  </a:lnTo>
                  <a:lnTo>
                    <a:pt x="11716473" y="9769660"/>
                  </a:lnTo>
                  <a:close/>
                </a:path>
              </a:pathLst>
            </a:custGeom>
            <a:grpFill/>
            <a:ln w="38100">
              <a:solidFill>
                <a:srgbClr val="C7813F"/>
              </a:solidFill>
            </a:ln>
          </p:spPr>
        </p:sp>
      </p:grpSp>
      <p:pic>
        <p:nvPicPr>
          <p:cNvPr id="136" name="Picture 4" descr="Image result for FIRE">
            <a:extLst>
              <a:ext uri="{FF2B5EF4-FFF2-40B4-BE49-F238E27FC236}">
                <a16:creationId xmlns:a16="http://schemas.microsoft.com/office/drawing/2014/main" id="{01F68637-9978-4457-B938-C90982E8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0" y="3742151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4" descr="Image result for FIRE">
            <a:extLst>
              <a:ext uri="{FF2B5EF4-FFF2-40B4-BE49-F238E27FC236}">
                <a16:creationId xmlns:a16="http://schemas.microsoft.com/office/drawing/2014/main" id="{954643EA-534A-4F29-989B-3998A0A97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04" y="3699635"/>
            <a:ext cx="2835803" cy="708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Image result for FIRE">
            <a:extLst>
              <a:ext uri="{FF2B5EF4-FFF2-40B4-BE49-F238E27FC236}">
                <a16:creationId xmlns:a16="http://schemas.microsoft.com/office/drawing/2014/main" id="{24C593B4-1EFB-459E-B9F7-5BBC609C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84" y="3833024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4" descr="Image result for FIRE">
            <a:extLst>
              <a:ext uri="{FF2B5EF4-FFF2-40B4-BE49-F238E27FC236}">
                <a16:creationId xmlns:a16="http://schemas.microsoft.com/office/drawing/2014/main" id="{ED1A664D-0804-483D-98A5-9060E255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624" y="2846120"/>
            <a:ext cx="3217333" cy="80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4" descr="Image result for FIRE">
            <a:extLst>
              <a:ext uri="{FF2B5EF4-FFF2-40B4-BE49-F238E27FC236}">
                <a16:creationId xmlns:a16="http://schemas.microsoft.com/office/drawing/2014/main" id="{1D1B5624-DF9D-4192-AF52-475D9721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12" y="3685108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4" descr="Image result for FIRE">
            <a:extLst>
              <a:ext uri="{FF2B5EF4-FFF2-40B4-BE49-F238E27FC236}">
                <a16:creationId xmlns:a16="http://schemas.microsoft.com/office/drawing/2014/main" id="{9AB32A30-5739-4B7B-B0FA-0D5B8F9A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29" y="2265768"/>
            <a:ext cx="3416039" cy="85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Image result for FIRE">
            <a:extLst>
              <a:ext uri="{FF2B5EF4-FFF2-40B4-BE49-F238E27FC236}">
                <a16:creationId xmlns:a16="http://schemas.microsoft.com/office/drawing/2014/main" id="{C5642DA7-7249-4815-B333-4630A2BB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7" y="3246151"/>
            <a:ext cx="2979972" cy="744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 descr="Image result for FIRE">
            <a:extLst>
              <a:ext uri="{FF2B5EF4-FFF2-40B4-BE49-F238E27FC236}">
                <a16:creationId xmlns:a16="http://schemas.microsoft.com/office/drawing/2014/main" id="{D373E859-939E-4ED3-9D23-9CFD780C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91" y="3832487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 descr="Image result for FIRE">
            <a:extLst>
              <a:ext uri="{FF2B5EF4-FFF2-40B4-BE49-F238E27FC236}">
                <a16:creationId xmlns:a16="http://schemas.microsoft.com/office/drawing/2014/main" id="{5D2A2C2A-28EA-40BD-AF45-ABA0DF45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24" y="3773956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Image result for FIRE">
            <a:extLst>
              <a:ext uri="{FF2B5EF4-FFF2-40B4-BE49-F238E27FC236}">
                <a16:creationId xmlns:a16="http://schemas.microsoft.com/office/drawing/2014/main" id="{9743AE4E-7063-4B29-9E9C-EDAB6FFA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46" y="3685108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 descr="Image result for FIRE">
            <a:extLst>
              <a:ext uri="{FF2B5EF4-FFF2-40B4-BE49-F238E27FC236}">
                <a16:creationId xmlns:a16="http://schemas.microsoft.com/office/drawing/2014/main" id="{CEFBE63A-C6B4-436E-B786-F9E733CA3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54" y="3326374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Image result for FIRE">
            <a:extLst>
              <a:ext uri="{FF2B5EF4-FFF2-40B4-BE49-F238E27FC236}">
                <a16:creationId xmlns:a16="http://schemas.microsoft.com/office/drawing/2014/main" id="{E8A4582E-CA48-495F-8982-CADF6088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42" y="3407438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Image result for FIRE">
            <a:extLst>
              <a:ext uri="{FF2B5EF4-FFF2-40B4-BE49-F238E27FC236}">
                <a16:creationId xmlns:a16="http://schemas.microsoft.com/office/drawing/2014/main" id="{9E6702B5-94E5-4095-8176-FA647203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44" y="4115777"/>
            <a:ext cx="2643149" cy="66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Image result for FIRE">
            <a:extLst>
              <a:ext uri="{FF2B5EF4-FFF2-40B4-BE49-F238E27FC236}">
                <a16:creationId xmlns:a16="http://schemas.microsoft.com/office/drawing/2014/main" id="{D6157965-F09A-4481-B1CE-75E8A84EE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91" y="3246151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Image result for FIRE">
            <a:extLst>
              <a:ext uri="{FF2B5EF4-FFF2-40B4-BE49-F238E27FC236}">
                <a16:creationId xmlns:a16="http://schemas.microsoft.com/office/drawing/2014/main" id="{D0C8477A-E40C-41B8-9FA4-B26C05E4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26" y="3680417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164" descr="Image result for FIRE">
            <a:extLst>
              <a:ext uri="{FF2B5EF4-FFF2-40B4-BE49-F238E27FC236}">
                <a16:creationId xmlns:a16="http://schemas.microsoft.com/office/drawing/2014/main" id="{47FA6E3F-36B0-436E-A301-99EAA4CB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02" y="3680418"/>
            <a:ext cx="2802412" cy="70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TextBox 47">
            <a:extLst>
              <a:ext uri="{FF2B5EF4-FFF2-40B4-BE49-F238E27FC236}">
                <a16:creationId xmlns:a16="http://schemas.microsoft.com/office/drawing/2014/main" id="{B2C24195-1622-4B00-BBAA-ACF66309DEDE}"/>
              </a:ext>
            </a:extLst>
          </p:cNvPr>
          <p:cNvSpPr txBox="1"/>
          <p:nvPr/>
        </p:nvSpPr>
        <p:spPr>
          <a:xfrm>
            <a:off x="762000" y="8243277"/>
            <a:ext cx="867055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solidFill>
                  <a:srgbClr val="991015"/>
                </a:solidFill>
                <a:latin typeface="Pathway Gothic One Bold"/>
              </a:rPr>
              <a:t>PACS OFTEN BACKED UP AT REMOTE SOC,GSOC OR DATA CENTER TO PROTECT  DATA IN CASE OF LOCAL NETWORK FAILURE</a:t>
            </a:r>
          </a:p>
        </p:txBody>
      </p:sp>
      <p:sp>
        <p:nvSpPr>
          <p:cNvPr id="169" name="Freeform 6">
            <a:extLst>
              <a:ext uri="{FF2B5EF4-FFF2-40B4-BE49-F238E27FC236}">
                <a16:creationId xmlns:a16="http://schemas.microsoft.com/office/drawing/2014/main" id="{AC4A4C68-1CFE-468A-82CF-5E648F09803F}"/>
              </a:ext>
            </a:extLst>
          </p:cNvPr>
          <p:cNvSpPr/>
          <p:nvPr/>
        </p:nvSpPr>
        <p:spPr>
          <a:xfrm>
            <a:off x="708574" y="7202056"/>
            <a:ext cx="8499427" cy="1039086"/>
          </a:xfrm>
          <a:custGeom>
            <a:avLst/>
            <a:gdLst/>
            <a:ahLst/>
            <a:cxnLst/>
            <a:rect l="l" t="t" r="r" b="b"/>
            <a:pathLst>
              <a:path w="1913890" h="1941308">
                <a:moveTo>
                  <a:pt x="0" y="0"/>
                </a:moveTo>
                <a:lnTo>
                  <a:pt x="1913890" y="0"/>
                </a:lnTo>
                <a:lnTo>
                  <a:pt x="1913890" y="1941308"/>
                </a:lnTo>
                <a:lnTo>
                  <a:pt x="0" y="1941308"/>
                </a:lnTo>
                <a:close/>
              </a:path>
            </a:pathLst>
          </a:custGeom>
          <a:noFill/>
        </p:spPr>
        <p:txBody>
          <a:bodyPr/>
          <a:lstStyle/>
          <a:p>
            <a:pPr algn="ctr"/>
            <a:r>
              <a:rPr lang="en-US" sz="6000" b="1" dirty="0">
                <a:solidFill>
                  <a:srgbClr val="991015"/>
                </a:solidFill>
              </a:rPr>
              <a:t>EMERGENCY MODE</a:t>
            </a:r>
          </a:p>
          <a:p>
            <a:pPr algn="ctr"/>
            <a:endParaRPr lang="en-US" sz="6000" b="1" dirty="0">
              <a:solidFill>
                <a:srgbClr val="991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34172" y="4932186"/>
            <a:ext cx="7415163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1869431" y="5036416"/>
            <a:ext cx="5851951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3383903" y="2889275"/>
            <a:ext cx="5065431" cy="1561095"/>
            <a:chOff x="0" y="0"/>
            <a:chExt cx="6753908" cy="2081460"/>
          </a:xfrm>
        </p:grpSpPr>
        <p:sp>
          <p:nvSpPr>
            <p:cNvPr id="9" name="TextBox 9"/>
            <p:cNvSpPr txBox="1"/>
            <p:nvPr/>
          </p:nvSpPr>
          <p:spPr>
            <a:xfrm>
              <a:off x="0" y="1608697"/>
              <a:ext cx="6753908" cy="472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3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6753908" cy="110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92327" y="7676739"/>
            <a:ext cx="5690335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grpSp>
        <p:nvGrpSpPr>
          <p:cNvPr id="12" name="Group 12"/>
          <p:cNvGrpSpPr/>
          <p:nvPr/>
        </p:nvGrpSpPr>
        <p:grpSpPr>
          <a:xfrm>
            <a:off x="238112" y="2889276"/>
            <a:ext cx="17862360" cy="5697358"/>
            <a:chOff x="0" y="0"/>
            <a:chExt cx="24202121" cy="7912624"/>
          </a:xfrm>
          <a:solidFill>
            <a:srgbClr val="00759E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202121" cy="7912624"/>
            </a:xfrm>
            <a:custGeom>
              <a:avLst/>
              <a:gdLst/>
              <a:ahLst/>
              <a:cxnLst/>
              <a:rect l="l" t="t" r="r" b="b"/>
              <a:pathLst>
                <a:path w="24202121" h="7912624">
                  <a:moveTo>
                    <a:pt x="23976062" y="0"/>
                  </a:moveTo>
                  <a:lnTo>
                    <a:pt x="0" y="0"/>
                  </a:lnTo>
                  <a:lnTo>
                    <a:pt x="0" y="7912624"/>
                  </a:lnTo>
                  <a:lnTo>
                    <a:pt x="24202121" y="7912624"/>
                  </a:lnTo>
                  <a:lnTo>
                    <a:pt x="24202121" y="0"/>
                  </a:lnTo>
                  <a:lnTo>
                    <a:pt x="23976062" y="0"/>
                  </a:lnTo>
                  <a:close/>
                  <a:moveTo>
                    <a:pt x="23976062" y="7686564"/>
                  </a:moveTo>
                  <a:lnTo>
                    <a:pt x="228600" y="7686564"/>
                  </a:lnTo>
                  <a:lnTo>
                    <a:pt x="228600" y="228600"/>
                  </a:lnTo>
                  <a:lnTo>
                    <a:pt x="23976062" y="228600"/>
                  </a:lnTo>
                  <a:lnTo>
                    <a:pt x="23976062" y="7686564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00001" y="3255089"/>
            <a:ext cx="3355710" cy="5033565"/>
          </a:xfrm>
          <a:prstGeom prst="rect">
            <a:avLst/>
          </a:prstGeom>
        </p:spPr>
      </p:pic>
      <p:grpSp>
        <p:nvGrpSpPr>
          <p:cNvPr id="44" name="Group 6">
            <a:extLst>
              <a:ext uri="{FF2B5EF4-FFF2-40B4-BE49-F238E27FC236}">
                <a16:creationId xmlns:a16="http://schemas.microsoft.com/office/drawing/2014/main" id="{A21E702F-2685-4572-94AC-CC993E93C1B7}"/>
              </a:ext>
            </a:extLst>
          </p:cNvPr>
          <p:cNvGrpSpPr/>
          <p:nvPr/>
        </p:nvGrpSpPr>
        <p:grpSpPr>
          <a:xfrm>
            <a:off x="1" y="1143753"/>
            <a:ext cx="18288000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1BC3FAB7-89D3-46E5-86B2-66BAC02FA12E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sp>
        <p:nvSpPr>
          <p:cNvPr id="16" name="TextBox 16"/>
          <p:cNvSpPr txBox="1"/>
          <p:nvPr/>
        </p:nvSpPr>
        <p:spPr>
          <a:xfrm>
            <a:off x="482603" y="1186078"/>
            <a:ext cx="17805397" cy="100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APPENDIX 2 -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1154" y="1337716"/>
            <a:ext cx="9296837" cy="7250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l="1088" r="4352" b="900"/>
          <a:stretch>
            <a:fillRect/>
          </a:stretch>
        </p:blipFill>
        <p:spPr>
          <a:xfrm>
            <a:off x="16105304" y="4686300"/>
            <a:ext cx="1686702" cy="21355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22576" y="3151864"/>
            <a:ext cx="4309486" cy="574598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7114573" y="9475244"/>
            <a:ext cx="6600625" cy="31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8396239" y="4686452"/>
            <a:ext cx="2215521" cy="48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2400" dirty="0">
                <a:solidFill>
                  <a:srgbClr val="FFFFFF">
                    <a:alpha val="47843"/>
                  </a:srgbClr>
                </a:solidFill>
                <a:latin typeface="Pathway Gothic One" panose="020B0604020202020204" charset="0"/>
              </a:rPr>
              <a:t>ETHERNET DATA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20800" y="4686300"/>
            <a:ext cx="2310632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2400" dirty="0">
                <a:solidFill>
                  <a:srgbClr val="FFFFFF">
                    <a:alpha val="47843"/>
                  </a:srgbClr>
                </a:solidFill>
                <a:latin typeface="Pathway Gothic One" panose="020B0604020202020204" charset="0"/>
              </a:rPr>
              <a:t>WIEGAND SIGNALS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95654" y="5951039"/>
            <a:ext cx="2448472" cy="48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2400" dirty="0">
                <a:solidFill>
                  <a:srgbClr val="FFFFFF">
                    <a:alpha val="47843"/>
                  </a:srgbClr>
                </a:solidFill>
                <a:latin typeface="Pathway Gothic One" panose="020B0604020202020204" charset="0"/>
              </a:rPr>
              <a:t>WIRELESS DATA LINK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06504" y="8826704"/>
            <a:ext cx="6600625" cy="31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482603" y="8814907"/>
            <a:ext cx="1706630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 spc="139" dirty="0">
                <a:solidFill>
                  <a:srgbClr val="FFFFFF"/>
                </a:solidFill>
                <a:latin typeface="Pathway Gothic One"/>
              </a:rPr>
              <a:t>CONVERTS ETHERNET DATA TO </a:t>
            </a:r>
            <a:r>
              <a:rPr lang="en-US" sz="6999" spc="139" dirty="0">
                <a:solidFill>
                  <a:srgbClr val="FFDE59"/>
                </a:solidFill>
                <a:latin typeface="Pathway Gothic One"/>
              </a:rPr>
              <a:t>WIEGAND SIGNALS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76224F-98DE-4764-B6F5-B4AA1DB6359F}"/>
              </a:ext>
            </a:extLst>
          </p:cNvPr>
          <p:cNvCxnSpPr>
            <a:cxnSpLocks/>
          </p:cNvCxnSpPr>
          <p:nvPr/>
        </p:nvCxnSpPr>
        <p:spPr>
          <a:xfrm>
            <a:off x="14577867" y="5352377"/>
            <a:ext cx="1347933" cy="12020"/>
          </a:xfrm>
          <a:prstGeom prst="straightConnector1">
            <a:avLst/>
          </a:prstGeom>
          <a:ln w="47625">
            <a:solidFill>
              <a:schemeClr val="bg1"/>
            </a:solidFill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mage result for router image">
            <a:extLst>
              <a:ext uri="{FF2B5EF4-FFF2-40B4-BE49-F238E27FC236}">
                <a16:creationId xmlns:a16="http://schemas.microsoft.com/office/drawing/2014/main" id="{BD8FC185-B9CC-47BC-AEF8-FD7E89AF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167" r="92500">
                        <a14:foregroundMark x1="11667" y1="23000" x2="11667" y2="29167"/>
                        <a14:foregroundMark x1="17333" y1="26833" x2="17333" y2="26833"/>
                        <a14:foregroundMark x1="24333" y1="25333" x2="24333" y2="25333"/>
                        <a14:foregroundMark x1="29167" y1="25667" x2="29167" y2="25667"/>
                        <a14:foregroundMark x1="33333" y1="26167" x2="33333" y2="26167"/>
                        <a14:foregroundMark x1="24667" y1="27167" x2="24667" y2="27167"/>
                        <a14:foregroundMark x1="28500" y1="26833" x2="28500" y2="26833"/>
                        <a14:foregroundMark x1="29167" y1="28167" x2="29167" y2="28167"/>
                        <a14:foregroundMark x1="34333" y1="28167" x2="34333" y2="28167"/>
                        <a14:foregroundMark x1="33333" y1="25333" x2="33333" y2="25333"/>
                        <a14:foregroundMark x1="33000" y1="22333" x2="33000" y2="22333"/>
                        <a14:foregroundMark x1="31833" y1="35167" x2="31833" y2="35167"/>
                        <a14:foregroundMark x1="8667" y1="34000" x2="8667" y2="34000"/>
                        <a14:foregroundMark x1="7167" y1="31000" x2="7167" y2="31000"/>
                        <a14:foregroundMark x1="7167" y1="27833" x2="7167" y2="27833"/>
                        <a14:foregroundMark x1="7167" y1="24667" x2="7167" y2="24667"/>
                        <a14:foregroundMark x1="9000" y1="19167" x2="9000" y2="19167"/>
                        <a14:foregroundMark x1="4167" y1="18500" x2="4167" y2="18500"/>
                        <a14:foregroundMark x1="2333" y1="22667" x2="2333" y2="22667"/>
                        <a14:foregroundMark x1="5500" y1="38000" x2="5500" y2="38000"/>
                        <a14:foregroundMark x1="4500" y1="34167" x2="4500" y2="34167"/>
                        <a14:foregroundMark x1="3667" y1="35833" x2="3667" y2="35833"/>
                        <a14:foregroundMark x1="10500" y1="17833" x2="7000" y2="25833"/>
                        <a14:foregroundMark x1="7000" y1="25833" x2="6667" y2="31500"/>
                        <a14:foregroundMark x1="6667" y1="30833" x2="8667" y2="33333"/>
                        <a14:foregroundMark x1="4500" y1="36167" x2="3833" y2="33500"/>
                        <a14:foregroundMark x1="5000" y1="35667" x2="3333" y2="32667"/>
                        <a14:foregroundMark x1="4833" y1="36833" x2="4500" y2="34667"/>
                        <a14:foregroundMark x1="4667" y1="35833" x2="2667" y2="33667"/>
                        <a14:foregroundMark x1="4833" y1="36833" x2="3000" y2="33833"/>
                        <a14:foregroundMark x1="5000" y1="36000" x2="3333" y2="33167"/>
                        <a14:foregroundMark x1="5833" y1="37000" x2="3833" y2="33833"/>
                        <a14:foregroundMark x1="5167" y1="35833" x2="4833" y2="34667"/>
                        <a14:foregroundMark x1="5333" y1="36333" x2="4667" y2="35000"/>
                        <a14:foregroundMark x1="5333" y1="36833" x2="4833" y2="34500"/>
                        <a14:foregroundMark x1="4167" y1="34167" x2="5667" y2="37000"/>
                        <a14:foregroundMark x1="10667" y1="17333" x2="9333" y2="19333"/>
                        <a14:foregroundMark x1="90333" y1="70833" x2="92500" y2="83833"/>
                        <a14:backgroundMark x1="6685" y1="34671" x2="9331" y2="37112"/>
                        <a14:backgroundMark x1="1765" y1="35686" x2="1333" y2="3583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27" y="4318313"/>
            <a:ext cx="1899688" cy="18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3F371E-FBC8-46C3-A0B8-8CB2BF7D002C}"/>
              </a:ext>
            </a:extLst>
          </p:cNvPr>
          <p:cNvCxnSpPr>
            <a:cxnSpLocks/>
          </p:cNvCxnSpPr>
          <p:nvPr/>
        </p:nvCxnSpPr>
        <p:spPr>
          <a:xfrm>
            <a:off x="8921715" y="5363949"/>
            <a:ext cx="1317952" cy="0"/>
          </a:xfrm>
          <a:prstGeom prst="straightConnector1">
            <a:avLst/>
          </a:prstGeom>
          <a:ln w="47625">
            <a:solidFill>
              <a:schemeClr val="bg1"/>
            </a:solidFill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52121C-E8AD-4D43-BE55-27B5E882EF90}"/>
              </a:ext>
            </a:extLst>
          </p:cNvPr>
          <p:cNvCxnSpPr>
            <a:cxnSpLocks/>
          </p:cNvCxnSpPr>
          <p:nvPr/>
        </p:nvCxnSpPr>
        <p:spPr>
          <a:xfrm>
            <a:off x="2883008" y="5298665"/>
            <a:ext cx="648330" cy="0"/>
          </a:xfrm>
          <a:prstGeom prst="straightConnector1">
            <a:avLst/>
          </a:prstGeom>
          <a:ln w="47625">
            <a:solidFill>
              <a:schemeClr val="bg1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Picture 10">
            <a:extLst>
              <a:ext uri="{FF2B5EF4-FFF2-40B4-BE49-F238E27FC236}">
                <a16:creationId xmlns:a16="http://schemas.microsoft.com/office/drawing/2014/main" id="{E4261688-78CE-4AC9-BB63-5EDFFC2106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0436" y="4169037"/>
            <a:ext cx="1877241" cy="3025670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C4FBC0D-D6AD-4592-8870-44EFD83BF5B8}"/>
              </a:ext>
            </a:extLst>
          </p:cNvPr>
          <p:cNvCxnSpPr>
            <a:cxnSpLocks/>
          </p:cNvCxnSpPr>
          <p:nvPr/>
        </p:nvCxnSpPr>
        <p:spPr>
          <a:xfrm>
            <a:off x="6231546" y="5271608"/>
            <a:ext cx="648330" cy="0"/>
          </a:xfrm>
          <a:prstGeom prst="straightConnector1">
            <a:avLst/>
          </a:prstGeom>
          <a:ln w="47625">
            <a:solidFill>
              <a:schemeClr val="bg1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50AD26E-5FA4-4C76-9961-2A0ECBB0D34D}"/>
              </a:ext>
            </a:extLst>
          </p:cNvPr>
          <p:cNvCxnSpPr>
            <a:cxnSpLocks/>
          </p:cNvCxnSpPr>
          <p:nvPr/>
        </p:nvCxnSpPr>
        <p:spPr>
          <a:xfrm>
            <a:off x="8921715" y="5676900"/>
            <a:ext cx="1317952" cy="0"/>
          </a:xfrm>
          <a:prstGeom prst="straightConnector1">
            <a:avLst/>
          </a:prstGeom>
          <a:ln w="47625">
            <a:solidFill>
              <a:schemeClr val="bg1"/>
            </a:solidFill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C336D31-5EBF-4987-A521-490B02BE07C9}"/>
              </a:ext>
            </a:extLst>
          </p:cNvPr>
          <p:cNvCxnSpPr>
            <a:cxnSpLocks/>
          </p:cNvCxnSpPr>
          <p:nvPr/>
        </p:nvCxnSpPr>
        <p:spPr>
          <a:xfrm>
            <a:off x="14572005" y="5676900"/>
            <a:ext cx="1347933" cy="12020"/>
          </a:xfrm>
          <a:prstGeom prst="straightConnector1">
            <a:avLst/>
          </a:prstGeom>
          <a:ln w="47625">
            <a:solidFill>
              <a:schemeClr val="bg1"/>
            </a:solidFill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614AF4-1956-42FA-9BF6-F96BF597DE92}"/>
              </a:ext>
            </a:extLst>
          </p:cNvPr>
          <p:cNvCxnSpPr>
            <a:cxnSpLocks/>
          </p:cNvCxnSpPr>
          <p:nvPr/>
        </p:nvCxnSpPr>
        <p:spPr>
          <a:xfrm flipH="1">
            <a:off x="14465231" y="6204498"/>
            <a:ext cx="1454707" cy="9800"/>
          </a:xfrm>
          <a:prstGeom prst="straightConnector1">
            <a:avLst/>
          </a:prstGeom>
          <a:ln w="47625">
            <a:solidFill>
              <a:srgbClr val="018100"/>
            </a:solidFill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1D64C60-DFB0-47D9-A5F2-BE06EC451050}"/>
              </a:ext>
            </a:extLst>
          </p:cNvPr>
          <p:cNvCxnSpPr>
            <a:cxnSpLocks/>
          </p:cNvCxnSpPr>
          <p:nvPr/>
        </p:nvCxnSpPr>
        <p:spPr>
          <a:xfrm flipH="1">
            <a:off x="8921715" y="6214298"/>
            <a:ext cx="1200861" cy="3703"/>
          </a:xfrm>
          <a:prstGeom prst="straightConnector1">
            <a:avLst/>
          </a:prstGeom>
          <a:ln w="47625">
            <a:solidFill>
              <a:srgbClr val="018100"/>
            </a:solidFill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E064666-55DA-4CFD-BB54-38F29B50C965}"/>
              </a:ext>
            </a:extLst>
          </p:cNvPr>
          <p:cNvCxnSpPr>
            <a:cxnSpLocks/>
          </p:cNvCxnSpPr>
          <p:nvPr/>
        </p:nvCxnSpPr>
        <p:spPr>
          <a:xfrm flipH="1">
            <a:off x="6127301" y="6253208"/>
            <a:ext cx="711800" cy="0"/>
          </a:xfrm>
          <a:prstGeom prst="straightConnector1">
            <a:avLst/>
          </a:prstGeom>
          <a:ln w="47625">
            <a:solidFill>
              <a:srgbClr val="018100"/>
            </a:solidFill>
            <a:prstDash val="sysDot"/>
            <a:headEnd type="non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14">
            <a:extLst>
              <a:ext uri="{FF2B5EF4-FFF2-40B4-BE49-F238E27FC236}">
                <a16:creationId xmlns:a16="http://schemas.microsoft.com/office/drawing/2014/main" id="{E68BBB28-FEA6-4E61-BE05-03EC8E4FD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0" t="29783" r="23737" b="58893"/>
          <a:stretch/>
        </p:blipFill>
        <p:spPr>
          <a:xfrm>
            <a:off x="4070887" y="5379490"/>
            <a:ext cx="1656498" cy="569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65B2904-D859-414A-9788-5EE5A2471695}"/>
              </a:ext>
            </a:extLst>
          </p:cNvPr>
          <p:cNvSpPr txBox="1"/>
          <p:nvPr/>
        </p:nvSpPr>
        <p:spPr>
          <a:xfrm>
            <a:off x="4064732" y="5251850"/>
            <a:ext cx="1682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ileron Regular Bold" panose="020B0604020202020204" charset="0"/>
              </a:rPr>
              <a:t>VERIFYING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ileron Regular Bold" panose="020B0604020202020204" charset="0"/>
              </a:rPr>
              <a:t>BADGE</a:t>
            </a: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5AD89C9E-28D0-43A1-A687-56A7850456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80" b="92640" l="9906" r="92217">
                        <a14:foregroundMark x1="30425" y1="6472" x2="58255" y2="7107"/>
                        <a14:foregroundMark x1="58255" y1="7107" x2="65330" y2="11168"/>
                        <a14:foregroundMark x1="45283" y1="13579" x2="72406" y2="13325"/>
                        <a14:foregroundMark x1="72406" y1="13325" x2="73113" y2="13071"/>
                        <a14:foregroundMark x1="61321" y1="11421" x2="41981" y2="12183"/>
                        <a14:foregroundMark x1="41981" y1="12183" x2="34670" y2="18147"/>
                        <a14:foregroundMark x1="34670" y1="18147" x2="44104" y2="22335"/>
                        <a14:foregroundMark x1="44104" y1="22335" x2="63679" y2="23096"/>
                        <a14:foregroundMark x1="63679" y1="23096" x2="77123" y2="22462"/>
                        <a14:foregroundMark x1="77123" y1="22462" x2="75708" y2="12563"/>
                        <a14:foregroundMark x1="75708" y1="12563" x2="63679" y2="10279"/>
                        <a14:foregroundMark x1="63679" y1="10279" x2="47877" y2="11548"/>
                        <a14:foregroundMark x1="47877" y1="11548" x2="36321" y2="15990"/>
                        <a14:foregroundMark x1="36321" y1="15990" x2="29717" y2="23731"/>
                        <a14:foregroundMark x1="29717" y1="23731" x2="29481" y2="30838"/>
                        <a14:foregroundMark x1="29481" y1="30838" x2="53302" y2="37563"/>
                        <a14:foregroundMark x1="53302" y1="37563" x2="68868" y2="36675"/>
                        <a14:foregroundMark x1="52594" y1="82868" x2="59906" y2="77538"/>
                        <a14:foregroundMark x1="59906" y1="77538" x2="41038" y2="76269"/>
                        <a14:foregroundMark x1="41038" y1="76269" x2="33962" y2="82234"/>
                        <a14:foregroundMark x1="33962" y1="82234" x2="41745" y2="87690"/>
                        <a14:foregroundMark x1="41745" y1="87690" x2="56132" y2="90482"/>
                        <a14:foregroundMark x1="56132" y1="90482" x2="68396" y2="89848"/>
                        <a14:foregroundMark x1="68396" y1="89848" x2="73821" y2="82234"/>
                        <a14:foregroundMark x1="73821" y1="82234" x2="52594" y2="78299"/>
                        <a14:foregroundMark x1="52594" y1="78299" x2="38208" y2="78299"/>
                        <a14:foregroundMark x1="38208" y1="78299" x2="36085" y2="84898"/>
                        <a14:foregroundMark x1="36085" y1="84898" x2="54481" y2="86168"/>
                        <a14:foregroundMark x1="54481" y1="86168" x2="56604" y2="84772"/>
                        <a14:foregroundMark x1="30425" y1="79188" x2="29953" y2="86168"/>
                        <a14:foregroundMark x1="29953" y1="86168" x2="45283" y2="91371"/>
                        <a14:foregroundMark x1="45283" y1="91371" x2="59198" y2="92259"/>
                        <a14:foregroundMark x1="59198" y1="92259" x2="72170" y2="91751"/>
                        <a14:foregroundMark x1="72170" y1="91751" x2="80425" y2="85025"/>
                        <a14:foregroundMark x1="80425" y1="85025" x2="87500" y2="63706"/>
                        <a14:foregroundMark x1="87500" y1="63706" x2="88443" y2="20812"/>
                        <a14:foregroundMark x1="88443" y1="20812" x2="84198" y2="13706"/>
                        <a14:foregroundMark x1="84198" y1="13706" x2="73821" y2="8883"/>
                        <a14:foregroundMark x1="73821" y1="8883" x2="29009" y2="9772"/>
                        <a14:foregroundMark x1="29009" y1="9772" x2="16981" y2="22843"/>
                        <a14:foregroundMark x1="16981" y1="22843" x2="13679" y2="64848"/>
                        <a14:foregroundMark x1="13679" y1="64848" x2="20755" y2="85787"/>
                        <a14:foregroundMark x1="20755" y1="85787" x2="27358" y2="91751"/>
                        <a14:foregroundMark x1="27358" y1="91751" x2="27358" y2="91751"/>
                        <a14:foregroundMark x1="18632" y1="87310" x2="27594" y2="92259"/>
                        <a14:foregroundMark x1="27594" y1="92259" x2="29245" y2="92513"/>
                        <a14:foregroundMark x1="18632" y1="9518" x2="20991" y2="7868"/>
                        <a14:foregroundMark x1="64858" y1="7234" x2="77123" y2="6980"/>
                        <a14:foregroundMark x1="77123" y1="6980" x2="85142" y2="12310"/>
                        <a14:foregroundMark x1="85142" y1="12310" x2="86085" y2="13579"/>
                        <a14:foregroundMark x1="88915" y1="66497" x2="85377" y2="86675"/>
                        <a14:foregroundMark x1="85377" y1="86675" x2="77830" y2="92005"/>
                        <a14:foregroundMark x1="77830" y1="92005" x2="65094" y2="90228"/>
                        <a14:foregroundMark x1="65094" y1="90228" x2="63915" y2="83629"/>
                        <a14:foregroundMark x1="63915" y1="83629" x2="52594" y2="79188"/>
                        <a14:foregroundMark x1="52594" y1="79188" x2="39151" y2="79315"/>
                        <a14:foregroundMark x1="39151" y1="79315" x2="39151" y2="86168"/>
                        <a14:foregroundMark x1="39151" y1="86168" x2="65566" y2="86929"/>
                        <a14:foregroundMark x1="65566" y1="86929" x2="50472" y2="86294"/>
                        <a14:foregroundMark x1="50472" y1="86294" x2="28774" y2="92640"/>
                        <a14:foregroundMark x1="28774" y1="92640" x2="18160" y2="87563"/>
                        <a14:foregroundMark x1="18160" y1="87563" x2="17925" y2="80711"/>
                        <a14:foregroundMark x1="46462" y1="18909" x2="60613" y2="18909"/>
                        <a14:foregroundMark x1="60613" y1="18909" x2="46462" y2="16244"/>
                        <a14:foregroundMark x1="46462" y1="16244" x2="45755" y2="16371"/>
                        <a14:foregroundMark x1="66509" y1="17513" x2="68632" y2="25000"/>
                        <a14:foregroundMark x1="68632" y1="25000" x2="70755" y2="18274"/>
                        <a14:foregroundMark x1="70755" y1="18274" x2="76179" y2="18401"/>
                        <a14:foregroundMark x1="29953" y1="17005" x2="29245" y2="22208"/>
                        <a14:foregroundMark x1="12972" y1="72843" x2="12972" y2="72843"/>
                        <a14:foregroundMark x1="12500" y1="19797" x2="12500" y2="19797"/>
                        <a14:foregroundMark x1="12972" y1="17005" x2="12972" y2="17005"/>
                        <a14:foregroundMark x1="12500" y1="69036" x2="12500" y2="69036"/>
                        <a14:foregroundMark x1="91509" y1="41371" x2="91509" y2="41371"/>
                        <a14:foregroundMark x1="12264" y1="50254" x2="12264" y2="50254"/>
                        <a14:backgroundMark x1="92689" y1="43274" x2="92689" y2="43274"/>
                        <a14:backgroundMark x1="92689" y1="43020" x2="92689" y2="45812"/>
                      </a14:backgroundRemoval>
                    </a14:imgEffect>
                  </a14:imgLayer>
                </a14:imgProps>
              </a:ext>
            </a:extLst>
          </a:blip>
          <a:srcRect l="20736" t="20026" r="17430" b="29225"/>
          <a:stretch/>
        </p:blipFill>
        <p:spPr>
          <a:xfrm>
            <a:off x="3984869" y="4135703"/>
            <a:ext cx="1804567" cy="2846912"/>
          </a:xfrm>
          <a:prstGeom prst="rect">
            <a:avLst/>
          </a:prstGeom>
        </p:spPr>
      </p:pic>
      <p:sp>
        <p:nvSpPr>
          <p:cNvPr id="42" name="TextBox 23">
            <a:extLst>
              <a:ext uri="{FF2B5EF4-FFF2-40B4-BE49-F238E27FC236}">
                <a16:creationId xmlns:a16="http://schemas.microsoft.com/office/drawing/2014/main" id="{574043D2-A15E-4788-AA37-A5D4C2323C5B}"/>
              </a:ext>
            </a:extLst>
          </p:cNvPr>
          <p:cNvSpPr txBox="1"/>
          <p:nvPr/>
        </p:nvSpPr>
        <p:spPr>
          <a:xfrm>
            <a:off x="13976351" y="6399147"/>
            <a:ext cx="2310632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2400" dirty="0">
                <a:solidFill>
                  <a:srgbClr val="018100"/>
                </a:solidFill>
                <a:latin typeface="Pathway Gothic One" panose="020B0604020202020204" charset="0"/>
              </a:rPr>
              <a:t>AUTHENTICATION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2780564D-6447-4A4E-9E26-4B1876C3395F}"/>
              </a:ext>
            </a:extLst>
          </p:cNvPr>
          <p:cNvSpPr txBox="1"/>
          <p:nvPr/>
        </p:nvSpPr>
        <p:spPr>
          <a:xfrm>
            <a:off x="8431575" y="6399147"/>
            <a:ext cx="2310632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2400" dirty="0">
                <a:solidFill>
                  <a:srgbClr val="018100"/>
                </a:solidFill>
                <a:latin typeface="Pathway Gothic One" panose="020B0604020202020204" charset="0"/>
              </a:rPr>
              <a:t>AUTHENTICATION</a:t>
            </a:r>
          </a:p>
        </p:txBody>
      </p:sp>
    </p:spTree>
    <p:extLst>
      <p:ext uri="{BB962C8B-B14F-4D97-AF65-F5344CB8AC3E}">
        <p14:creationId xmlns:p14="http://schemas.microsoft.com/office/powerpoint/2010/main" val="3641856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34172" y="4932186"/>
            <a:ext cx="7415163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1869431" y="5036416"/>
            <a:ext cx="5851951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3383903" y="2889275"/>
            <a:ext cx="5065431" cy="1561095"/>
            <a:chOff x="0" y="0"/>
            <a:chExt cx="6753908" cy="2081460"/>
          </a:xfrm>
        </p:grpSpPr>
        <p:sp>
          <p:nvSpPr>
            <p:cNvPr id="9" name="TextBox 9"/>
            <p:cNvSpPr txBox="1"/>
            <p:nvPr/>
          </p:nvSpPr>
          <p:spPr>
            <a:xfrm>
              <a:off x="0" y="1608697"/>
              <a:ext cx="6753908" cy="472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3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6753908" cy="110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07404" y="2904249"/>
            <a:ext cx="14455441" cy="5578515"/>
            <a:chOff x="0" y="0"/>
            <a:chExt cx="22047878" cy="8508521"/>
          </a:xfrm>
          <a:solidFill>
            <a:srgbClr val="00759E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47877" cy="8508521"/>
            </a:xfrm>
            <a:custGeom>
              <a:avLst/>
              <a:gdLst/>
              <a:ahLst/>
              <a:cxnLst/>
              <a:rect l="l" t="t" r="r" b="b"/>
              <a:pathLst>
                <a:path w="22047877" h="8508521">
                  <a:moveTo>
                    <a:pt x="21821818" y="0"/>
                  </a:moveTo>
                  <a:lnTo>
                    <a:pt x="0" y="0"/>
                  </a:lnTo>
                  <a:lnTo>
                    <a:pt x="0" y="8508521"/>
                  </a:lnTo>
                  <a:lnTo>
                    <a:pt x="22047877" y="8508521"/>
                  </a:lnTo>
                  <a:lnTo>
                    <a:pt x="22047877" y="0"/>
                  </a:lnTo>
                  <a:lnTo>
                    <a:pt x="21821818" y="0"/>
                  </a:lnTo>
                  <a:close/>
                  <a:moveTo>
                    <a:pt x="21821818" y="8282461"/>
                  </a:moveTo>
                  <a:lnTo>
                    <a:pt x="228600" y="8282461"/>
                  </a:lnTo>
                  <a:lnTo>
                    <a:pt x="228600" y="228600"/>
                  </a:lnTo>
                  <a:lnTo>
                    <a:pt x="21821818" y="228600"/>
                  </a:lnTo>
                  <a:lnTo>
                    <a:pt x="21821818" y="8282461"/>
                  </a:lnTo>
                  <a:close/>
                </a:path>
              </a:pathLst>
            </a:custGeom>
            <a:grpFill/>
          </p:spPr>
        </p:sp>
      </p:grpSp>
      <p:sp>
        <p:nvSpPr>
          <p:cNvPr id="14" name="TextBox 14"/>
          <p:cNvSpPr txBox="1"/>
          <p:nvPr/>
        </p:nvSpPr>
        <p:spPr>
          <a:xfrm>
            <a:off x="7114573" y="9475244"/>
            <a:ext cx="6600625" cy="31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endParaRPr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8659" r="3013"/>
          <a:stretch>
            <a:fillRect/>
          </a:stretch>
        </p:blipFill>
        <p:spPr>
          <a:xfrm>
            <a:off x="5759824" y="3175732"/>
            <a:ext cx="6584576" cy="50355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69004" y="3171760"/>
            <a:ext cx="3479087" cy="5031033"/>
          </a:xfrm>
          <a:prstGeom prst="rect">
            <a:avLst/>
          </a:prstGeom>
        </p:spPr>
      </p:pic>
      <p:grpSp>
        <p:nvGrpSpPr>
          <p:cNvPr id="31" name="Group 6">
            <a:extLst>
              <a:ext uri="{FF2B5EF4-FFF2-40B4-BE49-F238E27FC236}">
                <a16:creationId xmlns:a16="http://schemas.microsoft.com/office/drawing/2014/main" id="{73FFF9E2-DD6E-4CB6-86B4-442522DBA4C3}"/>
              </a:ext>
            </a:extLst>
          </p:cNvPr>
          <p:cNvGrpSpPr/>
          <p:nvPr/>
        </p:nvGrpSpPr>
        <p:grpSpPr>
          <a:xfrm>
            <a:off x="0" y="1145274"/>
            <a:ext cx="18415477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2DD4666-1CE0-466B-A242-4F069BDAA0EC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sp>
        <p:nvSpPr>
          <p:cNvPr id="18" name="TextBox 18"/>
          <p:cNvSpPr txBox="1"/>
          <p:nvPr/>
        </p:nvSpPr>
        <p:spPr>
          <a:xfrm>
            <a:off x="601565" y="8575675"/>
            <a:ext cx="17084870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7000" dirty="0">
                <a:solidFill>
                  <a:srgbClr val="FFFFFF"/>
                </a:solidFill>
                <a:latin typeface="Pathway Gothic One"/>
              </a:rPr>
              <a:t>Continuously track the</a:t>
            </a:r>
            <a:r>
              <a:rPr lang="en-US" sz="7000" dirty="0">
                <a:solidFill>
                  <a:srgbClr val="F9943B"/>
                </a:solidFill>
                <a:latin typeface="Pathway Gothic One"/>
              </a:rPr>
              <a:t> </a:t>
            </a:r>
            <a:r>
              <a:rPr lang="en-US" sz="7000" dirty="0">
                <a:solidFill>
                  <a:srgbClr val="F9943B"/>
                </a:solidFill>
                <a:latin typeface="Pathway Gothic One Bold"/>
              </a:rPr>
              <a:t>LOCATION</a:t>
            </a:r>
            <a:r>
              <a:rPr lang="en-US" sz="7000" dirty="0">
                <a:solidFill>
                  <a:srgbClr val="FFFFFF"/>
                </a:solidFill>
                <a:latin typeface="Pathway Gothic One Bold"/>
              </a:rPr>
              <a:t> </a:t>
            </a:r>
            <a:r>
              <a:rPr lang="en-US" sz="7000" dirty="0">
                <a:solidFill>
                  <a:srgbClr val="FFFFFF"/>
                </a:solidFill>
                <a:latin typeface="Pathway Gothic One"/>
              </a:rPr>
              <a:t>of all employees in</a:t>
            </a:r>
            <a:r>
              <a:rPr lang="en-US" sz="7000" dirty="0">
                <a:solidFill>
                  <a:srgbClr val="F9943B"/>
                </a:solidFill>
                <a:latin typeface="Pathway Gothic One"/>
              </a:rPr>
              <a:t> REAL TIME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04DC907E-6B8A-4A4A-86B3-34D204C1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51740" y="1191670"/>
            <a:ext cx="6477000" cy="958596"/>
          </a:xfrm>
          <a:prstGeom prst="rect">
            <a:avLst/>
          </a:prstGeom>
        </p:spPr>
      </p:pic>
      <p:sp>
        <p:nvSpPr>
          <p:cNvPr id="33" name="TextBox 16">
            <a:extLst>
              <a:ext uri="{FF2B5EF4-FFF2-40B4-BE49-F238E27FC236}">
                <a16:creationId xmlns:a16="http://schemas.microsoft.com/office/drawing/2014/main" id="{C7D43660-6458-4F8B-84C1-83FD28D99895}"/>
              </a:ext>
            </a:extLst>
          </p:cNvPr>
          <p:cNvSpPr txBox="1"/>
          <p:nvPr/>
        </p:nvSpPr>
        <p:spPr>
          <a:xfrm>
            <a:off x="482603" y="1186078"/>
            <a:ext cx="17805397" cy="100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APPENDIX 3 -                                                     RTLS </a:t>
            </a:r>
          </a:p>
        </p:txBody>
      </p:sp>
      <p:pic>
        <p:nvPicPr>
          <p:cNvPr id="4" name="Picture 3" descr="A picture containing person, yellow, outdoor, orange&#10;&#10;Description automatically generated">
            <a:extLst>
              <a:ext uri="{FF2B5EF4-FFF2-40B4-BE49-F238E27FC236}">
                <a16:creationId xmlns:a16="http://schemas.microsoft.com/office/drawing/2014/main" id="{F4AD19DE-DA0E-4E82-9448-41AF75D70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/>
          <a:stretch/>
        </p:blipFill>
        <p:spPr>
          <a:xfrm>
            <a:off x="12499843" y="3171760"/>
            <a:ext cx="3502157" cy="5031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34172" y="4932186"/>
            <a:ext cx="7415163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1869431" y="5036416"/>
            <a:ext cx="5851951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15405A42-93B2-40D5-9777-65947C33DC72}"/>
              </a:ext>
            </a:extLst>
          </p:cNvPr>
          <p:cNvGrpSpPr/>
          <p:nvPr/>
        </p:nvGrpSpPr>
        <p:grpSpPr>
          <a:xfrm>
            <a:off x="1" y="1145274"/>
            <a:ext cx="18288000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8D2E0040-EF4E-4034-A576-D4B4C9BD702E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>
            <a:off x="218645" y="1112631"/>
            <a:ext cx="18415477" cy="1002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APPENDIX 4 -                                                   INSTALLATION PREREQUISITES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29000" y="1161463"/>
            <a:ext cx="6477000" cy="95859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-2" y="3992519"/>
            <a:ext cx="11989169" cy="3749862"/>
          </a:xfrm>
          <a:prstGeom prst="rect">
            <a:avLst/>
          </a:prstGeom>
          <a:solidFill>
            <a:srgbClr val="1C6182"/>
          </a:solidFill>
        </p:spPr>
      </p:sp>
      <p:grpSp>
        <p:nvGrpSpPr>
          <p:cNvPr id="12" name="Group 12"/>
          <p:cNvGrpSpPr/>
          <p:nvPr/>
        </p:nvGrpSpPr>
        <p:grpSpPr>
          <a:xfrm>
            <a:off x="3272596" y="2977956"/>
            <a:ext cx="5065431" cy="1561095"/>
            <a:chOff x="0" y="0"/>
            <a:chExt cx="6753908" cy="208146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08697"/>
              <a:ext cx="6753908" cy="472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3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6753908" cy="110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6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8645" y="4814228"/>
            <a:ext cx="5805312" cy="235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67"/>
              </a:lnSpc>
            </a:pPr>
            <a:r>
              <a:rPr lang="en-US" sz="17667">
                <a:solidFill>
                  <a:srgbClr val="F9943B"/>
                </a:solidFill>
                <a:latin typeface="Aileron Regular Bold"/>
              </a:rPr>
              <a:t>500+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t="3157"/>
          <a:stretch>
            <a:fillRect/>
          </a:stretch>
        </p:blipFill>
        <p:spPr>
          <a:xfrm>
            <a:off x="6148571" y="5084041"/>
            <a:ext cx="5441107" cy="77985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6023957" y="5867450"/>
            <a:ext cx="5690335" cy="1529980"/>
            <a:chOff x="0" y="0"/>
            <a:chExt cx="7587113" cy="203997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1567210"/>
              <a:ext cx="7587113" cy="472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3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7587113" cy="1070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46"/>
                </a:lnSpc>
              </a:pPr>
              <a:r>
                <a:rPr lang="en-US" sz="5496">
                  <a:solidFill>
                    <a:srgbClr val="FFFFFF"/>
                  </a:solidFill>
                  <a:latin typeface="Pathway Gothic One Bold Italics"/>
                </a:rPr>
                <a:t>Installations and counting</a:t>
              </a:r>
            </a:p>
          </p:txBody>
        </p:sp>
      </p:grpSp>
      <p:sp>
        <p:nvSpPr>
          <p:cNvPr id="28" name="AutoShape 9">
            <a:extLst>
              <a:ext uri="{FF2B5EF4-FFF2-40B4-BE49-F238E27FC236}">
                <a16:creationId xmlns:a16="http://schemas.microsoft.com/office/drawing/2014/main" id="{F00DEC92-A72E-45C4-91A0-978FF770E980}"/>
              </a:ext>
            </a:extLst>
          </p:cNvPr>
          <p:cNvSpPr/>
          <p:nvPr/>
        </p:nvSpPr>
        <p:spPr>
          <a:xfrm>
            <a:off x="11989167" y="3992518"/>
            <a:ext cx="6298833" cy="3702611"/>
          </a:xfrm>
          <a:prstGeom prst="rect">
            <a:avLst/>
          </a:prstGeom>
          <a:solidFill>
            <a:srgbClr val="00759E">
              <a:alpha val="19607"/>
            </a:srgb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22" name="Group 22"/>
          <p:cNvGrpSpPr/>
          <p:nvPr/>
        </p:nvGrpSpPr>
        <p:grpSpPr>
          <a:xfrm>
            <a:off x="13741477" y="4553277"/>
            <a:ext cx="4452476" cy="2338287"/>
            <a:chOff x="0" y="-104775"/>
            <a:chExt cx="5936635" cy="3117716"/>
          </a:xfrm>
        </p:grpSpPr>
        <p:sp>
          <p:nvSpPr>
            <p:cNvPr id="23" name="TextBox 23"/>
            <p:cNvSpPr txBox="1"/>
            <p:nvPr/>
          </p:nvSpPr>
          <p:spPr>
            <a:xfrm>
              <a:off x="0" y="2610690"/>
              <a:ext cx="5936635" cy="40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38"/>
                </a:lnSpc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04775"/>
              <a:ext cx="5936635" cy="2353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1"/>
                </a:lnSpc>
              </a:pPr>
              <a:r>
                <a:rPr lang="en-US" sz="5079" dirty="0">
                  <a:solidFill>
                    <a:srgbClr val="FFFFFF"/>
                  </a:solidFill>
                  <a:latin typeface="Pathway Gothic One Bold Italics"/>
                </a:rPr>
                <a:t>FOR MORE INFORMATION: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81255" y="7735272"/>
            <a:ext cx="21232221" cy="64664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3446009" y="6509098"/>
            <a:ext cx="4621330" cy="86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 u="sng" dirty="0">
                <a:solidFill>
                  <a:schemeClr val="bg1"/>
                </a:solidFill>
                <a:latin typeface="IBM Plex Sans Hebrew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https://telaeris.com</a:t>
            </a:r>
            <a:endParaRPr lang="en-US" sz="2526" u="sng" dirty="0">
              <a:solidFill>
                <a:schemeClr val="bg1"/>
              </a:solidFill>
              <a:latin typeface="IBM Plex Sans Hebrew Light"/>
            </a:endParaRPr>
          </a:p>
          <a:p>
            <a:pPr algn="ctr">
              <a:lnSpc>
                <a:spcPts val="3536"/>
              </a:lnSpc>
            </a:pPr>
            <a:endParaRPr lang="en-US" sz="2526" u="sng" dirty="0">
              <a:solidFill>
                <a:schemeClr val="bg1"/>
              </a:solidFill>
              <a:latin typeface="IBM Plex Sans Hebrew Light"/>
            </a:endParaRPr>
          </a:p>
        </p:txBody>
      </p:sp>
      <p:grpSp>
        <p:nvGrpSpPr>
          <p:cNvPr id="15" name="Group 15"/>
          <p:cNvGrpSpPr/>
          <p:nvPr/>
        </p:nvGrpSpPr>
        <p:grpSpPr>
          <a:xfrm rot="-8100000">
            <a:off x="10628058" y="4500145"/>
            <a:ext cx="2659324" cy="2744018"/>
            <a:chOff x="0" y="0"/>
            <a:chExt cx="6350000" cy="6339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6182"/>
            </a:solidFill>
          </p:spPr>
        </p:sp>
      </p:grpSp>
      <p:pic>
        <p:nvPicPr>
          <p:cNvPr id="29" name="Picture 27">
            <a:extLst>
              <a:ext uri="{FF2B5EF4-FFF2-40B4-BE49-F238E27FC236}">
                <a16:creationId xmlns:a16="http://schemas.microsoft.com/office/drawing/2014/main" id="{C6800B60-1DA4-4680-8017-8B8655040A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5000"/>
          </a:blip>
          <a:srcRect l="50572" t="-11342" r="-4769" b="-16616"/>
          <a:stretch/>
        </p:blipFill>
        <p:spPr>
          <a:xfrm>
            <a:off x="12008161" y="3619500"/>
            <a:ext cx="1936439" cy="457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09A55EB6-8D62-4239-934C-911E78E55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5" b="95475" l="9992" r="89820">
                        <a14:foregroundMark x1="60409" y1="7879" x2="65580" y2="7798"/>
                        <a14:foregroundMark x1="65580" y1="7798" x2="65769" y2="8404"/>
                        <a14:foregroundMark x1="38567" y1="91879" x2="46351" y2="91879"/>
                        <a14:foregroundMark x1="61621" y1="91354" x2="64557" y2="92646"/>
                        <a14:foregroundMark x1="46701" y1="95515" x2="35605" y2="95232"/>
                        <a14:foregroundMark x1="64557" y1="20364" x2="66981" y2="6303"/>
                        <a14:foregroundMark x1="65607" y1="22424" x2="65419" y2="14909"/>
                        <a14:foregroundMark x1="65419" y1="14909" x2="65419" y2="14909"/>
                        <a14:foregroundMark x1="70617" y1="6586" x2="70617" y2="6586"/>
                        <a14:foregroundMark x1="71155" y1="5010" x2="67681" y2="4768"/>
                        <a14:foregroundMark x1="69593" y1="6828" x2="69405" y2="6828"/>
                        <a14:foregroundMark x1="66631" y1="4768" x2="57043" y2="4485"/>
                        <a14:foregroundMark x1="57043" y1="4485" x2="52761" y2="7596"/>
                        <a14:foregroundMark x1="52761" y1="7596" x2="52761" y2="7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86" y="2694075"/>
            <a:ext cx="6507808" cy="4338144"/>
          </a:xfrm>
          <a:prstGeom prst="rect">
            <a:avLst/>
          </a:prstGeom>
        </p:spPr>
      </p:pic>
      <p:pic>
        <p:nvPicPr>
          <p:cNvPr id="63" name="Picture 9">
            <a:extLst>
              <a:ext uri="{FF2B5EF4-FFF2-40B4-BE49-F238E27FC236}">
                <a16:creationId xmlns:a16="http://schemas.microsoft.com/office/drawing/2014/main" id="{D590D80F-E65F-4BBB-A400-A701A4EE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56809" y="6312675"/>
            <a:ext cx="1997129" cy="3125941"/>
          </a:xfrm>
          <a:prstGeom prst="rect">
            <a:avLst/>
          </a:prstGeom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A297636C-D530-403F-B59D-2DCDB224C9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4676" y="2754416"/>
            <a:ext cx="3308624" cy="49629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291744">
            <a:off x="2093063" y="6116101"/>
            <a:ext cx="2779199" cy="355169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01356" y="2566202"/>
            <a:ext cx="8261294" cy="7286261"/>
            <a:chOff x="0" y="0"/>
            <a:chExt cx="9986485" cy="10669278"/>
          </a:xfrm>
          <a:solidFill>
            <a:srgbClr val="00759E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9986485" cy="10669278"/>
            </a:xfrm>
            <a:custGeom>
              <a:avLst/>
              <a:gdLst/>
              <a:ahLst/>
              <a:cxnLst/>
              <a:rect l="l" t="t" r="r" b="b"/>
              <a:pathLst>
                <a:path w="9986485" h="10669278">
                  <a:moveTo>
                    <a:pt x="9760425" y="0"/>
                  </a:moveTo>
                  <a:lnTo>
                    <a:pt x="0" y="0"/>
                  </a:lnTo>
                  <a:lnTo>
                    <a:pt x="0" y="10669278"/>
                  </a:lnTo>
                  <a:lnTo>
                    <a:pt x="9986485" y="10669278"/>
                  </a:lnTo>
                  <a:lnTo>
                    <a:pt x="9986485" y="0"/>
                  </a:lnTo>
                  <a:lnTo>
                    <a:pt x="9760425" y="0"/>
                  </a:lnTo>
                  <a:close/>
                  <a:moveTo>
                    <a:pt x="9760425" y="10443218"/>
                  </a:moveTo>
                  <a:lnTo>
                    <a:pt x="228600" y="10443218"/>
                  </a:lnTo>
                  <a:lnTo>
                    <a:pt x="228600" y="228600"/>
                  </a:lnTo>
                  <a:lnTo>
                    <a:pt x="9760425" y="228600"/>
                  </a:lnTo>
                  <a:lnTo>
                    <a:pt x="9760425" y="10443218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1AB54E3-FDCE-4FF6-B088-93FE19205485}"/>
              </a:ext>
            </a:extLst>
          </p:cNvPr>
          <p:cNvGrpSpPr/>
          <p:nvPr/>
        </p:nvGrpSpPr>
        <p:grpSpPr>
          <a:xfrm>
            <a:off x="1" y="1145274"/>
            <a:ext cx="18288000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BDF013E3-5DAC-47D8-A521-97724DD93E39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451061" y="1188930"/>
            <a:ext cx="17450272" cy="100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APPENDIX 5 - CARDS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9431" y="5036416"/>
            <a:ext cx="5851951" cy="3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3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3530436" y="6539942"/>
            <a:ext cx="4452476" cy="31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endParaRPr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197" y="3839530"/>
            <a:ext cx="695571" cy="69557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306966" y="3777490"/>
            <a:ext cx="2159702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HID PROX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06966" y="4794543"/>
            <a:ext cx="1808834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ICLASS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06965" y="5866129"/>
            <a:ext cx="1587439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ICLASS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197" y="4933849"/>
            <a:ext cx="695571" cy="6955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197" y="5945067"/>
            <a:ext cx="695571" cy="69557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675326" y="5759142"/>
            <a:ext cx="860149" cy="922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5"/>
              </a:lnSpc>
              <a:spcBef>
                <a:spcPct val="0"/>
              </a:spcBef>
            </a:pPr>
            <a:r>
              <a:rPr lang="en-US" sz="6143" spc="239" dirty="0">
                <a:solidFill>
                  <a:srgbClr val="FFFFFF"/>
                </a:solidFill>
                <a:latin typeface="Pathway Gothic One Bold"/>
              </a:rPr>
              <a:t>SE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06966" y="7006598"/>
            <a:ext cx="2504928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FARPOINTE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1378" y="8102992"/>
            <a:ext cx="1834421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INDALA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89305" y="5769323"/>
            <a:ext cx="2850053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CASI-RUSCO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197" y="7054223"/>
            <a:ext cx="695571" cy="69557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197" y="8065441"/>
            <a:ext cx="695571" cy="69557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5901577"/>
            <a:ext cx="695571" cy="69557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76197" y="2847963"/>
            <a:ext cx="695571" cy="69557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1379" y="2831651"/>
            <a:ext cx="1482540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PIV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70824" y="9037333"/>
            <a:ext cx="2606976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BLE/ACTIVE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548915" y="2831651"/>
            <a:ext cx="1676432" cy="75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MIFARE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99477" y="9084958"/>
            <a:ext cx="695571" cy="69557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2879276"/>
            <a:ext cx="695571" cy="695571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4564567" y="3834704"/>
            <a:ext cx="2179280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DESFIRE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48914" y="4790319"/>
            <a:ext cx="1482539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LEGIC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564566" y="6832329"/>
            <a:ext cx="2774791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ISO 14443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3882329"/>
            <a:ext cx="695571" cy="69557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4859948"/>
            <a:ext cx="695571" cy="69557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6933271"/>
            <a:ext cx="695571" cy="695571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4548915" y="7945584"/>
            <a:ext cx="2774791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ISO 15693</a:t>
            </a: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8046526"/>
            <a:ext cx="695571" cy="69557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55449" y="9116271"/>
            <a:ext cx="695571" cy="695571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14489306" y="9015329"/>
            <a:ext cx="2850051" cy="75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5038" spc="196" dirty="0">
                <a:solidFill>
                  <a:srgbClr val="FFFFFF"/>
                </a:solidFill>
                <a:latin typeface="Pathway Gothic One Bold"/>
              </a:rPr>
              <a:t>SECURA KEY</a:t>
            </a:r>
          </a:p>
        </p:txBody>
      </p:sp>
      <p:pic>
        <p:nvPicPr>
          <p:cNvPr id="4100" name="Picture 4" descr="Image result for disneyworld twic card">
            <a:extLst>
              <a:ext uri="{FF2B5EF4-FFF2-40B4-BE49-F238E27FC236}">
                <a16:creationId xmlns:a16="http://schemas.microsoft.com/office/drawing/2014/main" id="{4291D558-982D-4F38-AD2A-ED3E1599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46" b="92674" l="10000" r="90619">
                        <a14:foregroundMark x1="60722" y1="41209" x2="56289" y2="33333"/>
                        <a14:foregroundMark x1="56289" y1="33333" x2="47113" y2="32051"/>
                        <a14:foregroundMark x1="47113" y1="32051" x2="39381" y2="35714"/>
                        <a14:foregroundMark x1="39381" y1="35714" x2="36804" y2="44872"/>
                        <a14:foregroundMark x1="36804" y1="44872" x2="38969" y2="53663"/>
                        <a14:foregroundMark x1="38969" y1="53663" x2="48247" y2="58791"/>
                        <a14:foregroundMark x1="48247" y1="58791" x2="57526" y2="57326"/>
                        <a14:foregroundMark x1="57526" y1="57326" x2="63093" y2="50183"/>
                        <a14:foregroundMark x1="63093" y1="50183" x2="66186" y2="38462"/>
                        <a14:foregroundMark x1="66186" y1="38462" x2="66082" y2="35714"/>
                        <a14:foregroundMark x1="56186" y1="39011" x2="50103" y2="46886"/>
                        <a14:foregroundMark x1="50103" y1="46886" x2="48763" y2="57692"/>
                        <a14:foregroundMark x1="48763" y1="57692" x2="57010" y2="56044"/>
                        <a14:foregroundMark x1="57010" y1="56044" x2="67216" y2="46886"/>
                        <a14:foregroundMark x1="67216" y1="46886" x2="63505" y2="28388"/>
                        <a14:foregroundMark x1="63505" y1="28388" x2="52887" y2="23260"/>
                        <a14:foregroundMark x1="52887" y1="23260" x2="42887" y2="26190"/>
                        <a14:foregroundMark x1="42887" y1="26190" x2="37423" y2="37729"/>
                        <a14:foregroundMark x1="37423" y1="37729" x2="38866" y2="51099"/>
                        <a14:foregroundMark x1="38866" y1="51099" x2="48041" y2="57692"/>
                        <a14:foregroundMark x1="48041" y1="57692" x2="61031" y2="56044"/>
                        <a14:foregroundMark x1="61031" y1="56044" x2="68763" y2="50916"/>
                        <a14:foregroundMark x1="68763" y1="50916" x2="66392" y2="33333"/>
                        <a14:foregroundMark x1="66392" y1="33333" x2="55567" y2="30769"/>
                        <a14:foregroundMark x1="55567" y1="30769" x2="44948" y2="34615"/>
                        <a14:foregroundMark x1="44948" y1="34615" x2="40000" y2="42308"/>
                        <a14:foregroundMark x1="40000" y1="42308" x2="44639" y2="47802"/>
                        <a14:foregroundMark x1="62990" y1="36813" x2="56392" y2="50000"/>
                        <a14:foregroundMark x1="56392" y1="50000" x2="64330" y2="55861"/>
                        <a14:foregroundMark x1="64330" y1="55861" x2="71340" y2="47985"/>
                        <a14:foregroundMark x1="71340" y1="47985" x2="72577" y2="38645"/>
                        <a14:foregroundMark x1="72577" y1="38645" x2="65258" y2="29121"/>
                        <a14:foregroundMark x1="65258" y1="29121" x2="51134" y2="25275"/>
                        <a14:foregroundMark x1="51134" y1="25275" x2="38969" y2="33883"/>
                        <a14:foregroundMark x1="38969" y1="33883" x2="35670" y2="46154"/>
                        <a14:foregroundMark x1="35670" y1="46154" x2="42990" y2="53846"/>
                        <a14:foregroundMark x1="42990" y1="53846" x2="61031" y2="54762"/>
                        <a14:foregroundMark x1="61031" y1="54762" x2="71031" y2="51832"/>
                        <a14:foregroundMark x1="71031" y1="51832" x2="70825" y2="40659"/>
                        <a14:foregroundMark x1="70825" y1="40659" x2="70619" y2="40476"/>
                        <a14:foregroundMark x1="26495" y1="89927" x2="29381" y2="93223"/>
                        <a14:foregroundMark x1="90619" y1="57692" x2="90206" y2="52930"/>
                        <a14:foregroundMark x1="67938" y1="6044" x2="74330" y2="8608"/>
                        <a14:foregroundMark x1="74330" y1="8608" x2="74948" y2="10440"/>
                        <a14:foregroundMark x1="69794" y1="3480" x2="75155" y2="3846"/>
                        <a14:foregroundMark x1="75155" y1="3846" x2="75567" y2="4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516">
            <a:off x="1708269" y="6598101"/>
            <a:ext cx="4252688" cy="23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t="2424" b="2424"/>
          <a:stretch>
            <a:fillRect/>
          </a:stretch>
        </p:blipFill>
        <p:spPr>
          <a:xfrm>
            <a:off x="734022" y="6605472"/>
            <a:ext cx="2017257" cy="289363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C564E5-817F-4188-B7E2-347DDA6692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80" b="92640" l="9906" r="92217">
                        <a14:foregroundMark x1="30425" y1="6472" x2="58255" y2="7107"/>
                        <a14:foregroundMark x1="58255" y1="7107" x2="65330" y2="11168"/>
                        <a14:foregroundMark x1="45283" y1="13579" x2="72406" y2="13325"/>
                        <a14:foregroundMark x1="72406" y1="13325" x2="73113" y2="13071"/>
                        <a14:foregroundMark x1="61321" y1="11421" x2="41981" y2="12183"/>
                        <a14:foregroundMark x1="41981" y1="12183" x2="34670" y2="18147"/>
                        <a14:foregroundMark x1="34670" y1="18147" x2="44104" y2="22335"/>
                        <a14:foregroundMark x1="44104" y1="22335" x2="63679" y2="23096"/>
                        <a14:foregroundMark x1="63679" y1="23096" x2="77123" y2="22462"/>
                        <a14:foregroundMark x1="77123" y1="22462" x2="75708" y2="12563"/>
                        <a14:foregroundMark x1="75708" y1="12563" x2="63679" y2="10279"/>
                        <a14:foregroundMark x1="63679" y1="10279" x2="47877" y2="11548"/>
                        <a14:foregroundMark x1="47877" y1="11548" x2="36321" y2="15990"/>
                        <a14:foregroundMark x1="36321" y1="15990" x2="29717" y2="23731"/>
                        <a14:foregroundMark x1="29717" y1="23731" x2="29481" y2="30838"/>
                        <a14:foregroundMark x1="29481" y1="30838" x2="53302" y2="37563"/>
                        <a14:foregroundMark x1="53302" y1="37563" x2="68868" y2="36675"/>
                        <a14:foregroundMark x1="52594" y1="82868" x2="59906" y2="77538"/>
                        <a14:foregroundMark x1="59906" y1="77538" x2="41038" y2="76269"/>
                        <a14:foregroundMark x1="41038" y1="76269" x2="33962" y2="82234"/>
                        <a14:foregroundMark x1="33962" y1="82234" x2="41745" y2="87690"/>
                        <a14:foregroundMark x1="41745" y1="87690" x2="56132" y2="90482"/>
                        <a14:foregroundMark x1="56132" y1="90482" x2="68396" y2="89848"/>
                        <a14:foregroundMark x1="68396" y1="89848" x2="73821" y2="82234"/>
                        <a14:foregroundMark x1="73821" y1="82234" x2="52594" y2="78299"/>
                        <a14:foregroundMark x1="52594" y1="78299" x2="38208" y2="78299"/>
                        <a14:foregroundMark x1="38208" y1="78299" x2="36085" y2="84898"/>
                        <a14:foregroundMark x1="36085" y1="84898" x2="54481" y2="86168"/>
                        <a14:foregroundMark x1="54481" y1="86168" x2="56604" y2="84772"/>
                        <a14:foregroundMark x1="30425" y1="79188" x2="29953" y2="86168"/>
                        <a14:foregroundMark x1="29953" y1="86168" x2="45283" y2="91371"/>
                        <a14:foregroundMark x1="45283" y1="91371" x2="59198" y2="92259"/>
                        <a14:foregroundMark x1="59198" y1="92259" x2="72170" y2="91751"/>
                        <a14:foregroundMark x1="72170" y1="91751" x2="80425" y2="85025"/>
                        <a14:foregroundMark x1="80425" y1="85025" x2="87500" y2="63706"/>
                        <a14:foregroundMark x1="87500" y1="63706" x2="88443" y2="20812"/>
                        <a14:foregroundMark x1="88443" y1="20812" x2="84198" y2="13706"/>
                        <a14:foregroundMark x1="84198" y1="13706" x2="73821" y2="8883"/>
                        <a14:foregroundMark x1="73821" y1="8883" x2="29009" y2="9772"/>
                        <a14:foregroundMark x1="29009" y1="9772" x2="16981" y2="22843"/>
                        <a14:foregroundMark x1="16981" y1="22843" x2="13679" y2="64848"/>
                        <a14:foregroundMark x1="13679" y1="64848" x2="20755" y2="85787"/>
                        <a14:foregroundMark x1="20755" y1="85787" x2="27358" y2="91751"/>
                        <a14:foregroundMark x1="27358" y1="91751" x2="27358" y2="91751"/>
                        <a14:foregroundMark x1="18632" y1="87310" x2="27594" y2="92259"/>
                        <a14:foregroundMark x1="27594" y1="92259" x2="29245" y2="92513"/>
                        <a14:foregroundMark x1="18632" y1="9518" x2="20991" y2="7868"/>
                        <a14:foregroundMark x1="64858" y1="7234" x2="77123" y2="6980"/>
                        <a14:foregroundMark x1="77123" y1="6980" x2="85142" y2="12310"/>
                        <a14:foregroundMark x1="85142" y1="12310" x2="86085" y2="13579"/>
                        <a14:foregroundMark x1="88915" y1="66497" x2="85377" y2="86675"/>
                        <a14:foregroundMark x1="85377" y1="86675" x2="77830" y2="92005"/>
                        <a14:foregroundMark x1="77830" y1="92005" x2="65094" y2="90228"/>
                        <a14:foregroundMark x1="65094" y1="90228" x2="63915" y2="83629"/>
                        <a14:foregroundMark x1="63915" y1="83629" x2="52594" y2="79188"/>
                        <a14:foregroundMark x1="52594" y1="79188" x2="39151" y2="79315"/>
                        <a14:foregroundMark x1="39151" y1="79315" x2="39151" y2="86168"/>
                        <a14:foregroundMark x1="39151" y1="86168" x2="65566" y2="86929"/>
                        <a14:foregroundMark x1="65566" y1="86929" x2="50472" y2="86294"/>
                        <a14:foregroundMark x1="50472" y1="86294" x2="28774" y2="92640"/>
                        <a14:foregroundMark x1="28774" y1="92640" x2="18160" y2="87563"/>
                        <a14:foregroundMark x1="18160" y1="87563" x2="17925" y2="80711"/>
                        <a14:foregroundMark x1="46462" y1="18909" x2="60613" y2="18909"/>
                        <a14:foregroundMark x1="60613" y1="18909" x2="46462" y2="16244"/>
                        <a14:foregroundMark x1="46462" y1="16244" x2="45755" y2="16371"/>
                        <a14:foregroundMark x1="66509" y1="17513" x2="68632" y2="25000"/>
                        <a14:foregroundMark x1="68632" y1="25000" x2="70755" y2="18274"/>
                        <a14:foregroundMark x1="70755" y1="18274" x2="76179" y2="18401"/>
                        <a14:foregroundMark x1="29953" y1="17005" x2="29245" y2="22208"/>
                        <a14:foregroundMark x1="12972" y1="72843" x2="12972" y2="72843"/>
                        <a14:foregroundMark x1="12500" y1="19797" x2="12500" y2="19797"/>
                        <a14:foregroundMark x1="12972" y1="17005" x2="12972" y2="17005"/>
                        <a14:foregroundMark x1="12500" y1="69036" x2="12500" y2="69036"/>
                        <a14:foregroundMark x1="91509" y1="41371" x2="91509" y2="41371"/>
                        <a14:foregroundMark x1="12264" y1="50254" x2="12264" y2="50254"/>
                        <a14:backgroundMark x1="92689" y1="43274" x2="92689" y2="43274"/>
                        <a14:backgroundMark x1="92689" y1="43020" x2="92689" y2="45812"/>
                      </a14:backgroundRemoval>
                    </a14:imgEffect>
                  </a14:imgLayer>
                </a14:imgProps>
              </a:ext>
            </a:extLst>
          </a:blip>
          <a:srcRect l="27805" t="31695" r="26413" b="41167"/>
          <a:stretch/>
        </p:blipFill>
        <p:spPr>
          <a:xfrm>
            <a:off x="923785" y="6857110"/>
            <a:ext cx="984000" cy="1121177"/>
          </a:xfrm>
          <a:prstGeom prst="rect">
            <a:avLst/>
          </a:prstGeom>
        </p:spPr>
      </p:pic>
      <p:pic>
        <p:nvPicPr>
          <p:cNvPr id="4" name="Picture 3" descr="Square&#10;&#10;Description automatically generated with medium confidence">
            <a:extLst>
              <a:ext uri="{FF2B5EF4-FFF2-40B4-BE49-F238E27FC236}">
                <a16:creationId xmlns:a16="http://schemas.microsoft.com/office/drawing/2014/main" id="{822F55DC-3C95-43F4-AF9D-86E393DE3D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37" b="93158" l="9780" r="89976">
                        <a14:foregroundMark x1="26161" y1="10526" x2="61858" y2="13860"/>
                        <a14:foregroundMark x1="61858" y1="13860" x2="76039" y2="17895"/>
                        <a14:foregroundMark x1="76039" y1="17895" x2="87286" y2="38246"/>
                        <a14:foregroundMark x1="87286" y1="38246" x2="86553" y2="72632"/>
                        <a14:foregroundMark x1="86553" y1="72632" x2="80196" y2="84737"/>
                        <a14:foregroundMark x1="80196" y1="84737" x2="68704" y2="88596"/>
                        <a14:foregroundMark x1="68704" y1="88596" x2="36675" y2="90000"/>
                        <a14:foregroundMark x1="36675" y1="90000" x2="23961" y2="86140"/>
                        <a14:foregroundMark x1="23961" y1="86140" x2="21027" y2="71228"/>
                        <a14:foregroundMark x1="72616" y1="12281" x2="60391" y2="4737"/>
                        <a14:foregroundMark x1="60391" y1="4737" x2="35452" y2="7193"/>
                        <a14:foregroundMark x1="14914" y1="82281" x2="20293" y2="91228"/>
                        <a14:foregroundMark x1="20293" y1="91228" x2="79951" y2="93158"/>
                        <a14:foregroundMark x1="79951" y1="93158" x2="88998" y2="88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18" y="6205139"/>
            <a:ext cx="2497691" cy="3480890"/>
          </a:xfrm>
          <a:prstGeom prst="rect">
            <a:avLst/>
          </a:prstGeom>
        </p:spPr>
      </p:pic>
      <p:pic>
        <p:nvPicPr>
          <p:cNvPr id="4104" name="Picture 8" descr="Resultado de imagen de oyster card">
            <a:extLst>
              <a:ext uri="{FF2B5EF4-FFF2-40B4-BE49-F238E27FC236}">
                <a16:creationId xmlns:a16="http://schemas.microsoft.com/office/drawing/2014/main" id="{9E1EDBED-3294-4A76-8B22-B38BEF49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3" b="96203" l="0" r="98800">
                        <a14:foregroundMark x1="41600" y1="25949" x2="56800" y2="40506"/>
                        <a14:foregroundMark x1="56800" y1="40506" x2="71600" y2="41139"/>
                        <a14:foregroundMark x1="71600" y1="41139" x2="61200" y2="12025"/>
                        <a14:foregroundMark x1="61200" y1="12025" x2="26400" y2="6962"/>
                        <a14:foregroundMark x1="26400" y1="6962" x2="9600" y2="16456"/>
                        <a14:foregroundMark x1="9600" y1="16456" x2="4800" y2="41139"/>
                        <a14:foregroundMark x1="4800" y1="41139" x2="20400" y2="64557"/>
                        <a14:foregroundMark x1="20400" y1="64557" x2="54400" y2="82911"/>
                        <a14:foregroundMark x1="54400" y1="82911" x2="23200" y2="98734"/>
                        <a14:foregroundMark x1="23200" y1="98734" x2="6000" y2="94937"/>
                        <a14:foregroundMark x1="6000" y1="94937" x2="9200" y2="69620"/>
                        <a14:foregroundMark x1="9200" y1="69620" x2="26400" y2="56962"/>
                        <a14:foregroundMark x1="26400" y1="56962" x2="41200" y2="55696"/>
                        <a14:foregroundMark x1="41200" y1="55696" x2="76000" y2="55696"/>
                        <a14:foregroundMark x1="76000" y1="55696" x2="90400" y2="71519"/>
                        <a14:foregroundMark x1="90400" y1="71519" x2="96400" y2="93671"/>
                        <a14:foregroundMark x1="96400" y1="93671" x2="76800" y2="98734"/>
                        <a14:foregroundMark x1="76800" y1="98734" x2="65600" y2="70886"/>
                        <a14:foregroundMark x1="65600" y1="70886" x2="70400" y2="22785"/>
                        <a14:foregroundMark x1="70400" y1="22785" x2="87200" y2="13291"/>
                        <a14:foregroundMark x1="87200" y1="13291" x2="98800" y2="31013"/>
                        <a14:foregroundMark x1="98800" y1="31013" x2="96800" y2="56962"/>
                        <a14:foregroundMark x1="55200" y1="82911" x2="81600" y2="82911"/>
                        <a14:foregroundMark x1="81600" y1="82911" x2="34800" y2="72785"/>
                        <a14:foregroundMark x1="34800" y1="72785" x2="57600" y2="59494"/>
                        <a14:foregroundMark x1="57600" y1="59494" x2="37600" y2="70886"/>
                        <a14:foregroundMark x1="37600" y1="70886" x2="58000" y2="66456"/>
                        <a14:foregroundMark x1="58000" y1="66456" x2="60400" y2="43038"/>
                        <a14:foregroundMark x1="60400" y1="43038" x2="30000" y2="48101"/>
                        <a14:foregroundMark x1="30000" y1="48101" x2="26800" y2="80380"/>
                        <a14:foregroundMark x1="26800" y1="80380" x2="56000" y2="83544"/>
                        <a14:foregroundMark x1="56000" y1="83544" x2="81600" y2="72152"/>
                        <a14:foregroundMark x1="81600" y1="72152" x2="68000" y2="34177"/>
                        <a14:foregroundMark x1="68000" y1="34177" x2="35200" y2="16456"/>
                        <a14:foregroundMark x1="35200" y1="16456" x2="3600" y2="15823"/>
                        <a14:foregroundMark x1="3600" y1="15823" x2="22800" y2="81646"/>
                        <a14:foregroundMark x1="22800" y1="81646" x2="46400" y2="81646"/>
                        <a14:foregroundMark x1="46400" y1="81646" x2="57600" y2="48734"/>
                        <a14:foregroundMark x1="57600" y1="48734" x2="50400" y2="20253"/>
                        <a14:foregroundMark x1="50400" y1="20253" x2="25200" y2="16456"/>
                        <a14:foregroundMark x1="25200" y1="16456" x2="1600" y2="25316"/>
                        <a14:foregroundMark x1="1600" y1="25316" x2="11200" y2="67722"/>
                        <a14:foregroundMark x1="11200" y1="67722" x2="51600" y2="79747"/>
                        <a14:foregroundMark x1="51600" y1="79747" x2="80800" y2="77215"/>
                        <a14:foregroundMark x1="80800" y1="77215" x2="82800" y2="52532"/>
                        <a14:foregroundMark x1="82800" y1="52532" x2="51600" y2="26582"/>
                        <a14:foregroundMark x1="51600" y1="26582" x2="27200" y2="27848"/>
                        <a14:foregroundMark x1="27200" y1="27848" x2="6400" y2="44304"/>
                        <a14:foregroundMark x1="6400" y1="44304" x2="12800" y2="77215"/>
                        <a14:foregroundMark x1="12800" y1="77215" x2="50400" y2="86709"/>
                        <a14:foregroundMark x1="50400" y1="86709" x2="81600" y2="80380"/>
                        <a14:foregroundMark x1="81600" y1="80380" x2="94000" y2="63924"/>
                        <a14:foregroundMark x1="94000" y1="63924" x2="88000" y2="25316"/>
                        <a14:foregroundMark x1="88000" y1="25316" x2="68800" y2="13291"/>
                        <a14:foregroundMark x1="68800" y1="13291" x2="42000" y2="17089"/>
                        <a14:foregroundMark x1="42000" y1="17089" x2="24400" y2="29747"/>
                        <a14:foregroundMark x1="24400" y1="29747" x2="15200" y2="50633"/>
                        <a14:foregroundMark x1="15200" y1="50633" x2="30800" y2="68987"/>
                        <a14:foregroundMark x1="30800" y1="68987" x2="66400" y2="79747"/>
                        <a14:foregroundMark x1="66400" y1="79747" x2="94400" y2="77215"/>
                        <a14:foregroundMark x1="94400" y1="77215" x2="98000" y2="50633"/>
                        <a14:foregroundMark x1="98000" y1="50633" x2="81200" y2="10759"/>
                        <a14:foregroundMark x1="81200" y1="10759" x2="52800" y2="14557"/>
                        <a14:foregroundMark x1="52800" y1="14557" x2="19600" y2="39873"/>
                        <a14:foregroundMark x1="19600" y1="39873" x2="18800" y2="68987"/>
                        <a14:foregroundMark x1="18800" y1="68987" x2="80800" y2="91772"/>
                        <a14:foregroundMark x1="80800" y1="91772" x2="95600" y2="92405"/>
                        <a14:foregroundMark x1="95600" y1="92405" x2="92400" y2="32278"/>
                        <a14:foregroundMark x1="92400" y1="32278" x2="72400" y2="4430"/>
                        <a14:foregroundMark x1="72400" y1="4430" x2="2000" y2="3797"/>
                        <a14:foregroundMark x1="1904" y1="11273" x2="1200" y2="65823"/>
                        <a14:foregroundMark x1="2000" y1="3797" x2="1911" y2="10679"/>
                        <a14:foregroundMark x1="94000" y1="53797" x2="69200" y2="5696"/>
                        <a14:foregroundMark x1="69200" y1="5696" x2="84000" y2="2532"/>
                        <a14:foregroundMark x1="84000" y1="2532" x2="98000" y2="13924"/>
                        <a14:foregroundMark x1="98000" y1="13924" x2="95600" y2="93671"/>
                        <a14:foregroundMark x1="95600" y1="93671" x2="7200" y2="94304"/>
                        <a14:foregroundMark x1="7200" y1="94304" x2="0" y2="90506"/>
                        <a14:foregroundMark x1="30400" y1="98101" x2="47600" y2="98101"/>
                        <a14:foregroundMark x1="47600" y1="98101" x2="28400" y2="96203"/>
                        <a14:foregroundMark x1="28400" y1="96203" x2="27600" y2="93671"/>
                        <a14:foregroundMark x1="91200" y1="87975" x2="86400" y2="80380"/>
                        <a14:foregroundMark x1="1600" y1="3797" x2="3600" y2="2532"/>
                        <a14:foregroundMark x1="2800" y1="1899" x2="3200" y2="1266"/>
                        <a14:foregroundMark x1="1200" y1="4430" x2="2800" y2="1899"/>
                        <a14:foregroundMark x1="1200" y1="633" x2="1200" y2="633"/>
                        <a14:foregroundMark x1="528" y1="4436" x2="0" y2="5063"/>
                        <a14:foregroundMark x1="1600" y1="3165" x2="631" y2="4314"/>
                        <a14:foregroundMark x1="1600" y1="2532" x2="3200" y2="3165"/>
                        <a14:foregroundMark x1="225" y1="2928" x2="0" y2="3165"/>
                        <a14:foregroundMark x1="1200" y1="1899" x2="330" y2="2817"/>
                        <a14:backgroundMark x1="99600" y1="633" x2="99600" y2="633"/>
                        <a14:backgroundMark x1="99600" y1="98101" x2="99600" y2="98101"/>
                        <a14:backgroundMark x1="400" y1="98734" x2="400" y2="98734"/>
                        <a14:backgroundMark x1="400" y1="1266" x2="400" y2="1266"/>
                        <a14:backgroundMark x1="1600" y1="1899" x2="1600" y2="1899"/>
                        <a14:backgroundMark x1="400" y1="3797" x2="400" y2="3165"/>
                        <a14:backgroundMark x1="1600" y1="1266" x2="1600" y2="1266"/>
                        <a14:backgroundMark x1="800" y1="633" x2="800" y2="633"/>
                        <a14:backgroundMark x1="2000" y1="1266" x2="2000" y2="1266"/>
                        <a14:backgroundMark x1="2000" y1="633" x2="2000" y2="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15" y="8053527"/>
            <a:ext cx="2347832" cy="14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A09963-B06A-4B4D-993B-9A413AD8A72A}"/>
              </a:ext>
            </a:extLst>
          </p:cNvPr>
          <p:cNvSpPr txBox="1"/>
          <p:nvPr/>
        </p:nvSpPr>
        <p:spPr>
          <a:xfrm rot="16200000">
            <a:off x="6822623" y="6852709"/>
            <a:ext cx="2894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– TECH UHF/HF-NFC/LF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041035">
            <a:off x="-3207577" y="2071950"/>
            <a:ext cx="15407501" cy="469251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416789" y="1490955"/>
            <a:ext cx="7797927" cy="1052819"/>
          </a:xfrm>
          <a:prstGeom prst="rect">
            <a:avLst/>
          </a:prstGeom>
          <a:solidFill>
            <a:srgbClr val="00759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11076" y="4196291"/>
            <a:ext cx="10025448" cy="1052819"/>
          </a:xfrm>
          <a:prstGeom prst="rect">
            <a:avLst/>
          </a:prstGeom>
          <a:solidFill>
            <a:srgbClr val="00759E"/>
          </a:solidFill>
        </p:spPr>
      </p:sp>
      <p:sp>
        <p:nvSpPr>
          <p:cNvPr id="7" name="AutoShape 7"/>
          <p:cNvSpPr/>
          <p:nvPr/>
        </p:nvSpPr>
        <p:spPr>
          <a:xfrm>
            <a:off x="435434" y="6798270"/>
            <a:ext cx="12197654" cy="1052819"/>
          </a:xfrm>
          <a:prstGeom prst="rect">
            <a:avLst/>
          </a:prstGeom>
          <a:solidFill>
            <a:srgbClr val="00759E"/>
          </a:solidFill>
        </p:spPr>
      </p:sp>
      <p:sp>
        <p:nvSpPr>
          <p:cNvPr id="9" name="AutoShape 9"/>
          <p:cNvSpPr/>
          <p:nvPr/>
        </p:nvSpPr>
        <p:spPr>
          <a:xfrm>
            <a:off x="416789" y="2871959"/>
            <a:ext cx="8917942" cy="1052819"/>
          </a:xfrm>
          <a:prstGeom prst="rect">
            <a:avLst/>
          </a:prstGeom>
          <a:solidFill>
            <a:srgbClr val="00759E"/>
          </a:solidFill>
        </p:spPr>
      </p:sp>
      <p:sp>
        <p:nvSpPr>
          <p:cNvPr id="11" name="AutoShape 11"/>
          <p:cNvSpPr/>
          <p:nvPr/>
        </p:nvSpPr>
        <p:spPr>
          <a:xfrm>
            <a:off x="428674" y="5541591"/>
            <a:ext cx="11078267" cy="1052819"/>
          </a:xfrm>
          <a:prstGeom prst="rect">
            <a:avLst/>
          </a:prstGeom>
          <a:solidFill>
            <a:srgbClr val="00759E"/>
          </a:solidFill>
        </p:spPr>
      </p:sp>
      <p:sp>
        <p:nvSpPr>
          <p:cNvPr id="12" name="TextBox 12"/>
          <p:cNvSpPr txBox="1"/>
          <p:nvPr/>
        </p:nvSpPr>
        <p:spPr>
          <a:xfrm>
            <a:off x="1590019" y="5686066"/>
            <a:ext cx="11200218" cy="7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5"/>
              </a:lnSpc>
              <a:spcBef>
                <a:spcPct val="0"/>
              </a:spcBef>
            </a:pPr>
            <a:r>
              <a:rPr lang="en-US" sz="4616" spc="180" dirty="0">
                <a:solidFill>
                  <a:srgbClr val="FFFFFF"/>
                </a:solidFill>
                <a:latin typeface="Aileron Regular Bold"/>
              </a:rPr>
              <a:t>500+ </a:t>
            </a:r>
            <a:r>
              <a:rPr lang="en-US" sz="4616" spc="180" dirty="0">
                <a:solidFill>
                  <a:srgbClr val="FFFFFF"/>
                </a:solidFill>
                <a:latin typeface="Aileron Regular"/>
              </a:rPr>
              <a:t>AWARDED PROJECTS</a:t>
            </a:r>
            <a:r>
              <a:rPr lang="en-US" sz="4616" spc="180" dirty="0">
                <a:solidFill>
                  <a:srgbClr val="FFFFFF"/>
                </a:solidFill>
                <a:latin typeface="Aileron Regular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0019" y="2996677"/>
            <a:ext cx="8514932" cy="71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4"/>
              </a:lnSpc>
              <a:spcBef>
                <a:spcPct val="0"/>
              </a:spcBef>
            </a:pPr>
            <a:r>
              <a:rPr lang="en-US" sz="4491" spc="175" dirty="0">
                <a:solidFill>
                  <a:srgbClr val="FFFFFF"/>
                </a:solidFill>
                <a:latin typeface="Aileron Regular Bold"/>
              </a:rPr>
              <a:t>25+ </a:t>
            </a:r>
            <a:r>
              <a:rPr lang="en-US" sz="4491" spc="175" dirty="0">
                <a:solidFill>
                  <a:srgbClr val="FFFFFF"/>
                </a:solidFill>
                <a:latin typeface="Aileron Regular"/>
              </a:rPr>
              <a:t>OEM INTEGRATIONS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411076" y="8067235"/>
            <a:ext cx="13387619" cy="1052819"/>
          </a:xfrm>
          <a:prstGeom prst="rect">
            <a:avLst/>
          </a:prstGeom>
          <a:solidFill>
            <a:srgbClr val="00759E"/>
          </a:solidFill>
        </p:spPr>
      </p:sp>
      <p:sp>
        <p:nvSpPr>
          <p:cNvPr id="15" name="TextBox 15"/>
          <p:cNvSpPr txBox="1"/>
          <p:nvPr/>
        </p:nvSpPr>
        <p:spPr>
          <a:xfrm>
            <a:off x="1605059" y="1667252"/>
            <a:ext cx="11200218" cy="71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4"/>
              </a:lnSpc>
              <a:spcBef>
                <a:spcPct val="0"/>
              </a:spcBef>
            </a:pPr>
            <a:r>
              <a:rPr lang="en-US" sz="4491" spc="175" dirty="0">
                <a:solidFill>
                  <a:srgbClr val="FFFFFF"/>
                </a:solidFill>
                <a:latin typeface="Aileron Regular Bold"/>
              </a:rPr>
              <a:t>20+ </a:t>
            </a:r>
            <a:r>
              <a:rPr lang="en-US" sz="4491" spc="175" dirty="0">
                <a:solidFill>
                  <a:srgbClr val="FFFFFF"/>
                </a:solidFill>
                <a:latin typeface="Aileron Regular"/>
              </a:rPr>
              <a:t>COUNTRIES</a:t>
            </a:r>
          </a:p>
        </p:txBody>
      </p:sp>
      <p:grpSp>
        <p:nvGrpSpPr>
          <p:cNvPr id="16" name="Group 16"/>
          <p:cNvGrpSpPr/>
          <p:nvPr/>
        </p:nvGrpSpPr>
        <p:grpSpPr>
          <a:xfrm rot="-8100000">
            <a:off x="8940428" y="3026439"/>
            <a:ext cx="745052" cy="743859"/>
            <a:chOff x="0" y="0"/>
            <a:chExt cx="6350000" cy="6339840"/>
          </a:xfrm>
          <a:solidFill>
            <a:srgbClr val="00759E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8" name="Group 18"/>
          <p:cNvGrpSpPr/>
          <p:nvPr/>
        </p:nvGrpSpPr>
        <p:grpSpPr>
          <a:xfrm rot="-8100000">
            <a:off x="7840170" y="1640381"/>
            <a:ext cx="745052" cy="743859"/>
            <a:chOff x="0" y="0"/>
            <a:chExt cx="6350000" cy="6339840"/>
          </a:xfrm>
          <a:solidFill>
            <a:srgbClr val="00759E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0" name="Group 20"/>
          <p:cNvGrpSpPr/>
          <p:nvPr/>
        </p:nvGrpSpPr>
        <p:grpSpPr>
          <a:xfrm rot="-8100000">
            <a:off x="10044210" y="4350771"/>
            <a:ext cx="745052" cy="743859"/>
            <a:chOff x="0" y="0"/>
            <a:chExt cx="6350000" cy="6339840"/>
          </a:xfrm>
          <a:solidFill>
            <a:srgbClr val="00759E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2" name="Group 22"/>
          <p:cNvGrpSpPr/>
          <p:nvPr/>
        </p:nvGrpSpPr>
        <p:grpSpPr>
          <a:xfrm rot="-8100000">
            <a:off x="11116817" y="5696071"/>
            <a:ext cx="745052" cy="743859"/>
            <a:chOff x="0" y="0"/>
            <a:chExt cx="6350000" cy="6339840"/>
          </a:xfrm>
          <a:solidFill>
            <a:srgbClr val="00759E"/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4" name="Group 24"/>
          <p:cNvGrpSpPr/>
          <p:nvPr/>
        </p:nvGrpSpPr>
        <p:grpSpPr>
          <a:xfrm rot="-8100000">
            <a:off x="12248677" y="6952750"/>
            <a:ext cx="745052" cy="743859"/>
            <a:chOff x="0" y="0"/>
            <a:chExt cx="6350000" cy="6339840"/>
          </a:xfrm>
          <a:solidFill>
            <a:srgbClr val="00759E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6"/>
          <p:cNvGrpSpPr/>
          <p:nvPr/>
        </p:nvGrpSpPr>
        <p:grpSpPr>
          <a:xfrm rot="-8100000">
            <a:off x="13414285" y="8221715"/>
            <a:ext cx="745052" cy="743859"/>
            <a:chOff x="0" y="0"/>
            <a:chExt cx="6350000" cy="6339840"/>
          </a:xfrm>
          <a:solidFill>
            <a:srgbClr val="00759E"/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1777420" y="1154457"/>
            <a:ext cx="6083693" cy="6083669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85000"/>
              </a:blip>
              <a:stretch>
                <a:fillRect l="-42165" r="-42165"/>
              </a:stretch>
            </a:blip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3000" y="4418206"/>
            <a:ext cx="531222" cy="53122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2924" y="5733691"/>
            <a:ext cx="531222" cy="762852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1506941" y="2129938"/>
            <a:ext cx="6624650" cy="413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5100" spc="198" dirty="0">
                <a:solidFill>
                  <a:srgbClr val="FFFFFF"/>
                </a:solidFill>
                <a:latin typeface="Aileron Regular Bold"/>
              </a:rPr>
              <a:t>  WORLDWIDE LEADER IN</a:t>
            </a:r>
          </a:p>
          <a:p>
            <a:pPr marL="0" lvl="0" indent="0" algn="ctr">
              <a:lnSpc>
                <a:spcPts val="6579"/>
              </a:lnSpc>
              <a:spcBef>
                <a:spcPct val="0"/>
              </a:spcBef>
            </a:pPr>
            <a:r>
              <a:rPr lang="en-US" sz="5100" spc="198" dirty="0">
                <a:solidFill>
                  <a:srgbClr val="FFDE00"/>
                </a:solidFill>
                <a:latin typeface="Aileron Regular Bold"/>
              </a:rPr>
              <a:t>HANDHELD EMPLOYEE VALIDATION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08763" y="4288205"/>
            <a:ext cx="8044276" cy="7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5"/>
              </a:lnSpc>
              <a:spcBef>
                <a:spcPct val="0"/>
              </a:spcBef>
            </a:pPr>
            <a:r>
              <a:rPr lang="en-US" sz="4616" spc="180" dirty="0">
                <a:solidFill>
                  <a:srgbClr val="FFFFFF"/>
                </a:solidFill>
                <a:latin typeface="Aileron Regular Bold"/>
              </a:rPr>
              <a:t>15+</a:t>
            </a:r>
            <a:r>
              <a:rPr lang="en-US" sz="4616" spc="180" dirty="0">
                <a:solidFill>
                  <a:srgbClr val="FFFFFF"/>
                </a:solidFill>
                <a:latin typeface="Aileron Regular"/>
              </a:rPr>
              <a:t>YEARS OF EXPERIENCE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5059" y="6929067"/>
            <a:ext cx="10119391" cy="7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5"/>
              </a:lnSpc>
              <a:spcBef>
                <a:spcPct val="0"/>
              </a:spcBef>
            </a:pPr>
            <a:r>
              <a:rPr lang="en-US" sz="4616" spc="180">
                <a:solidFill>
                  <a:srgbClr val="FFFFFF"/>
                </a:solidFill>
                <a:latin typeface="Aileron Regular Bold"/>
              </a:rPr>
              <a:t>5,000,000+ </a:t>
            </a:r>
            <a:r>
              <a:rPr lang="en-US" sz="4616" spc="180">
                <a:solidFill>
                  <a:srgbClr val="FFFFFF"/>
                </a:solidFill>
                <a:latin typeface="Aileron Regular"/>
              </a:rPr>
              <a:t>RFID TAGS SOLD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05059" y="8198032"/>
            <a:ext cx="11200218" cy="7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55"/>
              </a:lnSpc>
              <a:spcBef>
                <a:spcPct val="0"/>
              </a:spcBef>
            </a:pPr>
            <a:r>
              <a:rPr lang="en-US" sz="4616" spc="180">
                <a:solidFill>
                  <a:srgbClr val="FFFFFF"/>
                </a:solidFill>
                <a:latin typeface="Aileron Regular Bold"/>
              </a:rPr>
              <a:t>10,000,000+ </a:t>
            </a:r>
            <a:r>
              <a:rPr lang="en-US" sz="4616" spc="180">
                <a:solidFill>
                  <a:srgbClr val="FFFFFF"/>
                </a:solidFill>
                <a:latin typeface="Aileron Regular"/>
              </a:rPr>
              <a:t>EMPLOYEES TRACKED</a:t>
            </a:r>
            <a:r>
              <a:rPr lang="en-US" sz="4616" spc="180">
                <a:solidFill>
                  <a:srgbClr val="FFFFFF"/>
                </a:solidFill>
                <a:latin typeface="Aileron Regular Bold"/>
              </a:rPr>
              <a:t> </a:t>
            </a:r>
          </a:p>
        </p:txBody>
      </p:sp>
      <p:pic>
        <p:nvPicPr>
          <p:cNvPr id="44" name="Picture 38">
            <a:extLst>
              <a:ext uri="{FF2B5EF4-FFF2-40B4-BE49-F238E27FC236}">
                <a16:creationId xmlns:a16="http://schemas.microsoft.com/office/drawing/2014/main" id="{93989C7D-745B-48F3-9D25-30A8AE7B8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5000"/>
          </a:blip>
          <a:srcRect l="125" r="125"/>
          <a:stretch>
            <a:fillRect/>
          </a:stretch>
        </p:blipFill>
        <p:spPr>
          <a:xfrm>
            <a:off x="7696200" y="1485900"/>
            <a:ext cx="1013583" cy="1016129"/>
          </a:xfrm>
          <a:prstGeom prst="rect">
            <a:avLst/>
          </a:prstGeom>
        </p:spPr>
      </p:pic>
      <p:pic>
        <p:nvPicPr>
          <p:cNvPr id="45" name="Picture 39">
            <a:extLst>
              <a:ext uri="{FF2B5EF4-FFF2-40B4-BE49-F238E27FC236}">
                <a16:creationId xmlns:a16="http://schemas.microsoft.com/office/drawing/2014/main" id="{8E88CAFE-6502-4CE2-9D0E-2242EB1F8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5000"/>
          </a:blip>
          <a:srcRect l="125" r="125"/>
          <a:stretch>
            <a:fillRect/>
          </a:stretch>
        </p:blipFill>
        <p:spPr>
          <a:xfrm>
            <a:off x="8813907" y="2865897"/>
            <a:ext cx="1013583" cy="1016129"/>
          </a:xfrm>
          <a:prstGeom prst="rect">
            <a:avLst/>
          </a:prstGeom>
        </p:spPr>
      </p:pic>
      <p:pic>
        <p:nvPicPr>
          <p:cNvPr id="46" name="Picture 40">
            <a:extLst>
              <a:ext uri="{FF2B5EF4-FFF2-40B4-BE49-F238E27FC236}">
                <a16:creationId xmlns:a16="http://schemas.microsoft.com/office/drawing/2014/main" id="{74B2A988-48D2-4205-AF35-0EEBF85BA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5000"/>
          </a:blip>
          <a:srcRect l="125" r="125"/>
          <a:stretch>
            <a:fillRect/>
          </a:stretch>
        </p:blipFill>
        <p:spPr>
          <a:xfrm>
            <a:off x="9958149" y="4214635"/>
            <a:ext cx="1013583" cy="1016129"/>
          </a:xfrm>
          <a:prstGeom prst="rect">
            <a:avLst/>
          </a:prstGeom>
        </p:spPr>
      </p:pic>
      <p:pic>
        <p:nvPicPr>
          <p:cNvPr id="47" name="Picture 41">
            <a:extLst>
              <a:ext uri="{FF2B5EF4-FFF2-40B4-BE49-F238E27FC236}">
                <a16:creationId xmlns:a16="http://schemas.microsoft.com/office/drawing/2014/main" id="{AFEA74E8-68BB-461A-A7F2-F89DC6922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5000"/>
          </a:blip>
          <a:srcRect l="125" r="125"/>
          <a:stretch>
            <a:fillRect/>
          </a:stretch>
        </p:blipFill>
        <p:spPr>
          <a:xfrm>
            <a:off x="10982551" y="5565995"/>
            <a:ext cx="1013583" cy="1016129"/>
          </a:xfrm>
          <a:prstGeom prst="rect">
            <a:avLst/>
          </a:prstGeom>
        </p:spPr>
      </p:pic>
      <p:pic>
        <p:nvPicPr>
          <p:cNvPr id="48" name="Picture 42">
            <a:extLst>
              <a:ext uri="{FF2B5EF4-FFF2-40B4-BE49-F238E27FC236}">
                <a16:creationId xmlns:a16="http://schemas.microsoft.com/office/drawing/2014/main" id="{BC179AB4-AF03-4DAD-9548-20CDDA513D3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5000"/>
          </a:blip>
          <a:srcRect l="125" r="125"/>
          <a:stretch>
            <a:fillRect/>
          </a:stretch>
        </p:blipFill>
        <p:spPr>
          <a:xfrm>
            <a:off x="12146818" y="6792246"/>
            <a:ext cx="1013583" cy="1016129"/>
          </a:xfrm>
          <a:prstGeom prst="rect">
            <a:avLst/>
          </a:prstGeom>
        </p:spPr>
      </p:pic>
      <p:pic>
        <p:nvPicPr>
          <p:cNvPr id="49" name="Picture 43">
            <a:extLst>
              <a:ext uri="{FF2B5EF4-FFF2-40B4-BE49-F238E27FC236}">
                <a16:creationId xmlns:a16="http://schemas.microsoft.com/office/drawing/2014/main" id="{981ABF35-D599-4180-B650-1E2FFCED2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5000"/>
          </a:blip>
          <a:srcRect l="125" r="125"/>
          <a:stretch>
            <a:fillRect/>
          </a:stretch>
        </p:blipFill>
        <p:spPr>
          <a:xfrm>
            <a:off x="13260401" y="8067233"/>
            <a:ext cx="1013583" cy="101612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8A04C592-30A3-453E-BD50-10F666FA6184}"/>
              </a:ext>
            </a:extLst>
          </p:cNvPr>
          <p:cNvSpPr/>
          <p:nvPr/>
        </p:nvSpPr>
        <p:spPr>
          <a:xfrm>
            <a:off x="883490" y="5823531"/>
            <a:ext cx="342642" cy="342819"/>
          </a:xfrm>
          <a:prstGeom prst="ellipse">
            <a:avLst/>
          </a:prstGeom>
          <a:solidFill>
            <a:srgbClr val="00759E"/>
          </a:solidFill>
          <a:ln w="12700">
            <a:solidFill>
              <a:srgbClr val="FFD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28">
            <a:extLst>
              <a:ext uri="{FF2B5EF4-FFF2-40B4-BE49-F238E27FC236}">
                <a16:creationId xmlns:a16="http://schemas.microsoft.com/office/drawing/2014/main" id="{F5C83BA0-C596-4CD2-9F02-A64428050A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3075" y="1756719"/>
            <a:ext cx="471071" cy="622264"/>
          </a:xfrm>
          <a:prstGeom prst="rect">
            <a:avLst/>
          </a:prstGeom>
        </p:spPr>
      </p:pic>
      <p:pic>
        <p:nvPicPr>
          <p:cNvPr id="65" name="Picture 3">
            <a:extLst>
              <a:ext uri="{FF2B5EF4-FFF2-40B4-BE49-F238E27FC236}">
                <a16:creationId xmlns:a16="http://schemas.microsoft.com/office/drawing/2014/main" id="{31DD7390-0BA7-435D-9FE9-A8CADD2098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3000" y="3094950"/>
            <a:ext cx="447268" cy="613459"/>
          </a:xfrm>
          <a:prstGeom prst="rect">
            <a:avLst/>
          </a:prstGeom>
        </p:spPr>
      </p:pic>
      <p:pic>
        <p:nvPicPr>
          <p:cNvPr id="8" name="Graphic 7" descr="Wireless outline">
            <a:extLst>
              <a:ext uri="{FF2B5EF4-FFF2-40B4-BE49-F238E27FC236}">
                <a16:creationId xmlns:a16="http://schemas.microsoft.com/office/drawing/2014/main" id="{E8CB5B3F-EF6E-4672-B157-EB3BF166F2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>
            <a:off x="661979" y="6865147"/>
            <a:ext cx="914400" cy="914400"/>
          </a:xfrm>
          <a:prstGeom prst="rect">
            <a:avLst/>
          </a:prstGeom>
        </p:spPr>
      </p:pic>
      <p:pic>
        <p:nvPicPr>
          <p:cNvPr id="10" name="Graphic 9" descr="Check In outline">
            <a:extLst>
              <a:ext uri="{FF2B5EF4-FFF2-40B4-BE49-F238E27FC236}">
                <a16:creationId xmlns:a16="http://schemas.microsoft.com/office/drawing/2014/main" id="{089EE0BD-8E8B-4126-96C5-9DB80590AA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600" y="8244151"/>
            <a:ext cx="714622" cy="71462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34" grpId="0"/>
      <p:bldP spid="35" grpId="0"/>
      <p:bldP spid="36" grpId="0"/>
      <p:bldP spid="37" grpId="0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F610522-941E-4FFD-A01E-0D3E445B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10" y="3361996"/>
            <a:ext cx="3200400" cy="401723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7F31CED-B264-4B22-A8BD-C7D05346E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912" y="2869866"/>
            <a:ext cx="3897585" cy="3886200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EAE38B-9015-4473-9F05-02C74332B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77" y="8191500"/>
            <a:ext cx="8905885" cy="1940749"/>
          </a:xfrm>
          <a:prstGeom prst="rect">
            <a:avLst/>
          </a:prstGeom>
        </p:spPr>
      </p:pic>
      <p:pic>
        <p:nvPicPr>
          <p:cNvPr id="30" name="Picture 29" descr="Logo&#10;&#10;Description automatically generated with medium confidence">
            <a:extLst>
              <a:ext uri="{FF2B5EF4-FFF2-40B4-BE49-F238E27FC236}">
                <a16:creationId xmlns:a16="http://schemas.microsoft.com/office/drawing/2014/main" id="{527B62EF-3B92-4FBF-8CA4-0DEE6E0BB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06" y="300177"/>
            <a:ext cx="3581400" cy="3473958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115D71-E704-4B9C-A0C2-30B3DACB3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" y="7197761"/>
            <a:ext cx="5973438" cy="3733399"/>
          </a:xfrm>
          <a:prstGeom prst="rect">
            <a:avLst/>
          </a:prstGeom>
        </p:spPr>
      </p:pic>
      <p:pic>
        <p:nvPicPr>
          <p:cNvPr id="33" name="Picture 32" descr="Logo, icon&#10;&#10;Description automatically generated">
            <a:extLst>
              <a:ext uri="{FF2B5EF4-FFF2-40B4-BE49-F238E27FC236}">
                <a16:creationId xmlns:a16="http://schemas.microsoft.com/office/drawing/2014/main" id="{3606188B-2E0F-4A3C-B6A1-BDC8EDDE9E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" y="239486"/>
            <a:ext cx="3200400" cy="3200400"/>
          </a:xfrm>
          <a:prstGeom prst="rect">
            <a:avLst/>
          </a:prstGeom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37528191-8DC1-4ECE-88E6-7C753A5EA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15" y="3915014"/>
            <a:ext cx="3511894" cy="3511894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2FFC40E1-586D-4CD7-95DD-86177A90B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233" y="1000083"/>
            <a:ext cx="6324600" cy="1427976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1F6B9141-9642-4E30-9BF1-223320679E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006" y="2662422"/>
            <a:ext cx="4287727" cy="4287727"/>
          </a:xfrm>
          <a:prstGeom prst="rect">
            <a:avLst/>
          </a:prstGeom>
        </p:spPr>
      </p:pic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FFA8948B-E33E-43D3-88E1-32152FE3B8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48" y="-50053"/>
            <a:ext cx="6019271" cy="4514453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350BF532-1A63-4BE8-90FE-9F6B91A7A5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33" y="4118207"/>
            <a:ext cx="3688742" cy="2698929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60529127-4A76-44B4-91DA-4F5C830F9E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47" y="6286499"/>
            <a:ext cx="8904032" cy="5008518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7A91EAEE-08B8-4EFD-81B5-709BE23A5F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32" y="3798970"/>
            <a:ext cx="3667259" cy="3656546"/>
          </a:xfrm>
          <a:prstGeom prst="rect">
            <a:avLst/>
          </a:prstGeom>
        </p:spPr>
      </p:pic>
      <p:pic>
        <p:nvPicPr>
          <p:cNvPr id="46" name="Picture 45" descr="Logo&#10;&#10;Description automatically generated with medium confidence">
            <a:extLst>
              <a:ext uri="{FF2B5EF4-FFF2-40B4-BE49-F238E27FC236}">
                <a16:creationId xmlns:a16="http://schemas.microsoft.com/office/drawing/2014/main" id="{70A0243C-D0C1-436A-AB86-CA73337AE1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50" y="121891"/>
            <a:ext cx="7225583" cy="2709594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0750FE-C93F-43A8-AD8C-70B202452B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84" y="1062104"/>
            <a:ext cx="6600131" cy="1629407"/>
          </a:xfrm>
          <a:prstGeom prst="rect">
            <a:avLst/>
          </a:prstGeom>
        </p:spPr>
      </p:pic>
      <p:pic>
        <p:nvPicPr>
          <p:cNvPr id="48" name="Picture 4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530150-FA90-4956-BD7B-E4FCC7FA94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4" y="7212297"/>
            <a:ext cx="6591313" cy="2800643"/>
          </a:xfrm>
          <a:prstGeom prst="rect">
            <a:avLst/>
          </a:prstGeom>
        </p:spPr>
      </p:pic>
      <p:pic>
        <p:nvPicPr>
          <p:cNvPr id="49" name="Picture 4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3F91F5-8FD3-473E-8F25-463DB12F08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33" y="5571217"/>
            <a:ext cx="7620000" cy="1684735"/>
          </a:xfrm>
          <a:prstGeom prst="rect">
            <a:avLst/>
          </a:prstGeom>
        </p:spPr>
      </p:pic>
      <p:pic>
        <p:nvPicPr>
          <p:cNvPr id="50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C2C9A5EA-DD2A-498E-840C-7A1FD5FEA8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60" y="3055320"/>
            <a:ext cx="7772400" cy="1505718"/>
          </a:xfrm>
          <a:prstGeom prst="rect">
            <a:avLst/>
          </a:prstGeom>
        </p:spPr>
      </p:pic>
      <p:pic>
        <p:nvPicPr>
          <p:cNvPr id="67" name="Picture 66" descr="Logo&#10;&#10;Description automatically generated with medium confidence">
            <a:extLst>
              <a:ext uri="{FF2B5EF4-FFF2-40B4-BE49-F238E27FC236}">
                <a16:creationId xmlns:a16="http://schemas.microsoft.com/office/drawing/2014/main" id="{0779307C-77F6-4DEF-A808-3D60F9D44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41" y="3055320"/>
            <a:ext cx="8474600" cy="3749822"/>
          </a:xfrm>
          <a:prstGeom prst="rect">
            <a:avLst/>
          </a:prstGeom>
        </p:spPr>
      </p:pic>
      <p:pic>
        <p:nvPicPr>
          <p:cNvPr id="68" name="Picture 6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E4CFBCB-AF37-4077-BD49-509F020F4E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1" y="7299607"/>
            <a:ext cx="7585852" cy="2781479"/>
          </a:xfrm>
          <a:prstGeom prst="rect">
            <a:avLst/>
          </a:prstGeom>
        </p:spPr>
      </p:pic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6A523B79-2A84-4A98-9C22-E65E3F8337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32" y="5372100"/>
            <a:ext cx="7245864" cy="4347518"/>
          </a:xfrm>
          <a:prstGeom prst="rect">
            <a:avLst/>
          </a:prstGeom>
        </p:spPr>
      </p:pic>
      <p:pic>
        <p:nvPicPr>
          <p:cNvPr id="70" name="Picture 69" descr="A picture containing text, clock, dark&#10;&#10;Description automatically generated">
            <a:extLst>
              <a:ext uri="{FF2B5EF4-FFF2-40B4-BE49-F238E27FC236}">
                <a16:creationId xmlns:a16="http://schemas.microsoft.com/office/drawing/2014/main" id="{E8A6D5EA-6F74-45C7-88A7-94AFA55B7D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95449"/>
            <a:ext cx="8445206" cy="2420959"/>
          </a:xfrm>
          <a:prstGeom prst="rect">
            <a:avLst/>
          </a:prstGeom>
        </p:spPr>
      </p:pic>
      <p:pic>
        <p:nvPicPr>
          <p:cNvPr id="73" name="Picture 72" descr="Logo&#10;&#10;Description automatically generated">
            <a:extLst>
              <a:ext uri="{FF2B5EF4-FFF2-40B4-BE49-F238E27FC236}">
                <a16:creationId xmlns:a16="http://schemas.microsoft.com/office/drawing/2014/main" id="{DB489E22-66CA-49D7-9EA3-517F7CBD154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449" y="304705"/>
            <a:ext cx="4082812" cy="4025161"/>
          </a:xfrm>
          <a:prstGeom prst="rect">
            <a:avLst/>
          </a:prstGeom>
        </p:spPr>
      </p:pic>
      <p:pic>
        <p:nvPicPr>
          <p:cNvPr id="74" name="Picture 73" descr="Logo&#10;&#10;Description automatically generated">
            <a:extLst>
              <a:ext uri="{FF2B5EF4-FFF2-40B4-BE49-F238E27FC236}">
                <a16:creationId xmlns:a16="http://schemas.microsoft.com/office/drawing/2014/main" id="{E552A11B-4A1D-49E0-A15A-F4A3BEEAAA3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0" y="594850"/>
            <a:ext cx="4170906" cy="4170906"/>
          </a:xfrm>
          <a:prstGeom prst="rect">
            <a:avLst/>
          </a:prstGeom>
        </p:spPr>
      </p:pic>
      <p:pic>
        <p:nvPicPr>
          <p:cNvPr id="75" name="Picture 74" descr="Logo&#10;&#10;Description automatically generated">
            <a:extLst>
              <a:ext uri="{FF2B5EF4-FFF2-40B4-BE49-F238E27FC236}">
                <a16:creationId xmlns:a16="http://schemas.microsoft.com/office/drawing/2014/main" id="{D79E10DC-DB1D-4439-BF5C-B6BCE7A5B02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09" y="216012"/>
            <a:ext cx="4014939" cy="4008310"/>
          </a:xfrm>
          <a:prstGeom prst="rect">
            <a:avLst/>
          </a:prstGeom>
        </p:spPr>
      </p:pic>
      <p:pic>
        <p:nvPicPr>
          <p:cNvPr id="79" name="Picture 78" descr="Logo&#10;&#10;Description automatically generated">
            <a:extLst>
              <a:ext uri="{FF2B5EF4-FFF2-40B4-BE49-F238E27FC236}">
                <a16:creationId xmlns:a16="http://schemas.microsoft.com/office/drawing/2014/main" id="{C24D7381-6326-4278-BC59-4DB318F4247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557" y="5544754"/>
            <a:ext cx="5010704" cy="4357945"/>
          </a:xfrm>
          <a:prstGeom prst="rect">
            <a:avLst/>
          </a:prstGeom>
        </p:spPr>
      </p:pic>
      <p:pic>
        <p:nvPicPr>
          <p:cNvPr id="81" name="Picture 80" descr="A picture containing text, vector graphics, aircraft&#10;&#10;Description automatically generated">
            <a:extLst>
              <a:ext uri="{FF2B5EF4-FFF2-40B4-BE49-F238E27FC236}">
                <a16:creationId xmlns:a16="http://schemas.microsoft.com/office/drawing/2014/main" id="{ECCECA83-6218-43B6-AA9A-63F27204EE0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462" y="4409776"/>
            <a:ext cx="3505200" cy="4660617"/>
          </a:xfrm>
          <a:prstGeom prst="rect">
            <a:avLst/>
          </a:prstGeom>
        </p:spPr>
      </p:pic>
      <p:pic>
        <p:nvPicPr>
          <p:cNvPr id="82" name="Picture 81" descr="A picture containing text, sign, wheel&#10;&#10;Description automatically generated">
            <a:extLst>
              <a:ext uri="{FF2B5EF4-FFF2-40B4-BE49-F238E27FC236}">
                <a16:creationId xmlns:a16="http://schemas.microsoft.com/office/drawing/2014/main" id="{31408740-2E01-405E-AB19-BDA6A0CDF9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29300"/>
            <a:ext cx="5787850" cy="4114800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3AF93E6F-7B91-4DB7-B1AD-C86101A767D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54" y="413193"/>
            <a:ext cx="4161609" cy="4660617"/>
          </a:xfrm>
          <a:prstGeom prst="rect">
            <a:avLst/>
          </a:prstGeom>
        </p:spPr>
      </p:pic>
      <p:pic>
        <p:nvPicPr>
          <p:cNvPr id="84" name="Picture 83" descr="Logo, icon&#10;&#10;Description automatically generated">
            <a:extLst>
              <a:ext uri="{FF2B5EF4-FFF2-40B4-BE49-F238E27FC236}">
                <a16:creationId xmlns:a16="http://schemas.microsoft.com/office/drawing/2014/main" id="{F4774B1F-F342-499B-AD31-293C4A729B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50" y="567203"/>
            <a:ext cx="5257968" cy="44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5069">
            <a:off x="-1665269" y="7328951"/>
            <a:ext cx="23630000" cy="7196759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5687" y="2621470"/>
            <a:ext cx="3265821" cy="326580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5000"/>
              </a:blip>
              <a:stretch>
                <a:fillRect l="-107342" t="-7486" r="-5062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6194" y="6154659"/>
            <a:ext cx="3256212" cy="325619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5000"/>
              </a:blip>
              <a:stretch>
                <a:fillRect l="-72697" r="-1766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757287" y="2621470"/>
            <a:ext cx="3265821" cy="326580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>
                <a:alphaModFix amt="35000"/>
              </a:blip>
              <a:stretch>
                <a:fillRect l="-14856" r="-32975" b="-19744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44417" y="6170932"/>
            <a:ext cx="3264207" cy="326419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>
                <a:alphaModFix amt="35000"/>
              </a:blip>
              <a:stretch>
                <a:fillRect l="-30463" r="-5916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797039" y="2601056"/>
            <a:ext cx="3265821" cy="3265807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>
                <a:alphaModFix amt="35000"/>
              </a:blip>
              <a:stretch>
                <a:fillRect t="-23202" r="-111509" b="-17716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4836942" y="6197192"/>
            <a:ext cx="3250739" cy="3250727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>
                <a:alphaModFix amt="35000"/>
              </a:blip>
              <a:stretch>
                <a:fillRect l="-142569" t="-55800" r="-20866" b="-1965"/>
              </a:stretch>
            </a:blip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7" t="30003" r="-267" b="29520"/>
          <a:stretch/>
        </p:blipFill>
        <p:spPr>
          <a:xfrm>
            <a:off x="228112" y="3605821"/>
            <a:ext cx="3280971" cy="1328001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236248" y="2621470"/>
            <a:ext cx="3253027" cy="3253014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>
                <a:alphaModFix amt="35000"/>
              </a:blip>
              <a:stretch>
                <a:fillRect l="-24657" t="-36545" r="-163103" b="-7335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3795233" y="6148089"/>
            <a:ext cx="3262783" cy="3262770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>
                <a:alphaModFix amt="35000"/>
              </a:blip>
              <a:stretch>
                <a:fillRect t="-12718" b="-12718"/>
              </a:stretch>
            </a:blipFill>
          </p:spPr>
        </p:sp>
      </p:grpSp>
      <p:pic>
        <p:nvPicPr>
          <p:cNvPr id="45" name="Picture 20">
            <a:extLst>
              <a:ext uri="{FF2B5EF4-FFF2-40B4-BE49-F238E27FC236}">
                <a16:creationId xmlns:a16="http://schemas.microsoft.com/office/drawing/2014/main" id="{A48D74CC-CBBC-4B8E-8876-4C4A067737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327" t="30003" r="-267" b="29520"/>
          <a:stretch/>
        </p:blipFill>
        <p:spPr>
          <a:xfrm>
            <a:off x="11201793" y="3600628"/>
            <a:ext cx="3300473" cy="132800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/>
          <a:srcRect l="12851" r="12513"/>
          <a:stretch>
            <a:fillRect/>
          </a:stretch>
        </p:blipFill>
        <p:spPr>
          <a:xfrm>
            <a:off x="7194231" y="1967718"/>
            <a:ext cx="3899539" cy="7839115"/>
          </a:xfrm>
          <a:prstGeom prst="rect">
            <a:avLst/>
          </a:prstGeom>
        </p:spPr>
      </p:pic>
      <p:pic>
        <p:nvPicPr>
          <p:cNvPr id="46" name="Picture 20">
            <a:extLst>
              <a:ext uri="{FF2B5EF4-FFF2-40B4-BE49-F238E27FC236}">
                <a16:creationId xmlns:a16="http://schemas.microsoft.com/office/drawing/2014/main" id="{0A254BDF-92B8-4F20-A63B-48DDFCE93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327" t="30003" r="-267" b="29520"/>
          <a:stretch/>
        </p:blipFill>
        <p:spPr>
          <a:xfrm>
            <a:off x="14730210" y="3611911"/>
            <a:ext cx="3300473" cy="1328001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7C9F3EE7-059A-49B3-9B67-3B99701AD3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327" t="30003" r="-267" b="29520"/>
          <a:stretch/>
        </p:blipFill>
        <p:spPr>
          <a:xfrm>
            <a:off x="144064" y="7099116"/>
            <a:ext cx="3300473" cy="132800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64052" y="7257099"/>
            <a:ext cx="3295102" cy="101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</a:pPr>
            <a:r>
              <a:rPr lang="en-US" sz="3127" spc="121" dirty="0">
                <a:solidFill>
                  <a:srgbClr val="FFDE00"/>
                </a:solidFill>
                <a:latin typeface="Aileron Regular Bold"/>
              </a:rPr>
              <a:t>EMERGENCY</a:t>
            </a:r>
          </a:p>
          <a:p>
            <a:pPr algn="ctr">
              <a:lnSpc>
                <a:spcPts val="4035"/>
              </a:lnSpc>
              <a:spcBef>
                <a:spcPct val="0"/>
              </a:spcBef>
            </a:pPr>
            <a:r>
              <a:rPr lang="en-US" sz="3127" spc="121" dirty="0">
                <a:solidFill>
                  <a:srgbClr val="FFDE00"/>
                </a:solidFill>
                <a:latin typeface="Aileron Regular Bold"/>
              </a:rPr>
              <a:t>MUSTERING</a:t>
            </a:r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2A885CA0-1B0D-45BA-B8E5-F634D16FFB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327" t="30003" r="-267" b="29520"/>
          <a:stretch/>
        </p:blipFill>
        <p:spPr>
          <a:xfrm>
            <a:off x="11326284" y="7139029"/>
            <a:ext cx="3300473" cy="1328001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4736645" y="3746905"/>
            <a:ext cx="3304825" cy="101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  <a:spcBef>
                <a:spcPct val="0"/>
              </a:spcBef>
            </a:pPr>
            <a:r>
              <a:rPr lang="en-US" sz="3137" spc="122" dirty="0">
                <a:solidFill>
                  <a:srgbClr val="FFDE00"/>
                </a:solidFill>
                <a:latin typeface="Aileron Regular Bold"/>
              </a:rPr>
              <a:t>ENTRY/EXIT TRACKING</a:t>
            </a:r>
          </a:p>
        </p:txBody>
      </p:sp>
      <p:pic>
        <p:nvPicPr>
          <p:cNvPr id="44" name="Picture 20">
            <a:extLst>
              <a:ext uri="{FF2B5EF4-FFF2-40B4-BE49-F238E27FC236}">
                <a16:creationId xmlns:a16="http://schemas.microsoft.com/office/drawing/2014/main" id="{A6913AEE-56CD-4BE4-ABF2-C025C4A71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7" t="30003" r="-267" b="29520"/>
          <a:stretch/>
        </p:blipFill>
        <p:spPr>
          <a:xfrm>
            <a:off x="3798725" y="3605820"/>
            <a:ext cx="3280971" cy="1328001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1324924" y="7295805"/>
            <a:ext cx="3303193" cy="101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</a:pPr>
            <a:r>
              <a:rPr lang="en-US" sz="3135" spc="122" dirty="0">
                <a:solidFill>
                  <a:srgbClr val="FFDE00"/>
                </a:solidFill>
                <a:latin typeface="Aileron Regular Bold"/>
              </a:rPr>
              <a:t>HEALTH</a:t>
            </a:r>
          </a:p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en-US" sz="3135" spc="122" dirty="0">
                <a:solidFill>
                  <a:srgbClr val="FFDE00"/>
                </a:solidFill>
                <a:latin typeface="Aileron Regular Bold"/>
              </a:rPr>
              <a:t>CHECK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99351" y="3689474"/>
            <a:ext cx="3304825" cy="101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</a:pPr>
            <a:r>
              <a:rPr lang="en-US" sz="3137" spc="122" dirty="0">
                <a:solidFill>
                  <a:srgbClr val="FFDE00"/>
                </a:solidFill>
                <a:latin typeface="Aileron Regular Bold"/>
              </a:rPr>
              <a:t>EMPLOYEE</a:t>
            </a:r>
          </a:p>
          <a:p>
            <a:pPr algn="ctr">
              <a:lnSpc>
                <a:spcPts val="4046"/>
              </a:lnSpc>
              <a:spcBef>
                <a:spcPct val="0"/>
              </a:spcBef>
            </a:pPr>
            <a:r>
              <a:rPr lang="en-US" sz="3137" spc="122" dirty="0">
                <a:solidFill>
                  <a:srgbClr val="FFDE00"/>
                </a:solidFill>
                <a:latin typeface="Aileron Regular Bold"/>
              </a:rPr>
              <a:t>VERIFICATION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5687" y="3747984"/>
            <a:ext cx="3265821" cy="1012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3141" spc="122" dirty="0">
                <a:solidFill>
                  <a:srgbClr val="FFDE00"/>
                </a:solidFill>
                <a:latin typeface="Aileron Regular Bold"/>
              </a:rPr>
              <a:t>VISITOR</a:t>
            </a:r>
          </a:p>
          <a:p>
            <a:pPr algn="ctr">
              <a:lnSpc>
                <a:spcPts val="4052"/>
              </a:lnSpc>
              <a:spcBef>
                <a:spcPct val="0"/>
              </a:spcBef>
            </a:pPr>
            <a:r>
              <a:rPr lang="en-US" sz="3141" spc="122" dirty="0">
                <a:solidFill>
                  <a:srgbClr val="FFDE00"/>
                </a:solidFill>
                <a:latin typeface="Aileron Regular Bold"/>
              </a:rPr>
              <a:t>MANAGEMENT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216822" y="3742441"/>
            <a:ext cx="3291879" cy="101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  <a:spcBef>
                <a:spcPct val="0"/>
              </a:spcBef>
            </a:pPr>
            <a:r>
              <a:rPr lang="en-US" sz="3124" spc="121" dirty="0">
                <a:solidFill>
                  <a:srgbClr val="FFDE00"/>
                </a:solidFill>
                <a:latin typeface="Aileron Regular Bold"/>
              </a:rPr>
              <a:t>BIOMETRIC VALIDATION</a:t>
            </a:r>
          </a:p>
        </p:txBody>
      </p:sp>
      <p:pic>
        <p:nvPicPr>
          <p:cNvPr id="50" name="Picture 20">
            <a:extLst>
              <a:ext uri="{FF2B5EF4-FFF2-40B4-BE49-F238E27FC236}">
                <a16:creationId xmlns:a16="http://schemas.microsoft.com/office/drawing/2014/main" id="{F439F941-0DF9-4ED0-A732-2D6A3F67BB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327" t="30003" r="-267" b="29520"/>
          <a:stretch/>
        </p:blipFill>
        <p:spPr>
          <a:xfrm>
            <a:off x="3776388" y="7115474"/>
            <a:ext cx="3300473" cy="1328001"/>
          </a:xfrm>
          <a:prstGeom prst="rect">
            <a:avLst/>
          </a:prstGeom>
        </p:spPr>
      </p:pic>
      <p:pic>
        <p:nvPicPr>
          <p:cNvPr id="48" name="Picture 20">
            <a:extLst>
              <a:ext uri="{FF2B5EF4-FFF2-40B4-BE49-F238E27FC236}">
                <a16:creationId xmlns:a16="http://schemas.microsoft.com/office/drawing/2014/main" id="{0615C1DD-A80B-430F-8FB6-1CE07BC6B5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327" t="30003" r="-267" b="29520"/>
          <a:stretch/>
        </p:blipFill>
        <p:spPr>
          <a:xfrm>
            <a:off x="14812075" y="7158555"/>
            <a:ext cx="3300473" cy="1328001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3775748" y="7272465"/>
            <a:ext cx="3301752" cy="101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  <a:spcBef>
                <a:spcPct val="0"/>
              </a:spcBef>
            </a:pPr>
            <a:r>
              <a:rPr lang="en-US" sz="3134" spc="122" dirty="0">
                <a:solidFill>
                  <a:srgbClr val="FFDE00"/>
                </a:solidFill>
                <a:latin typeface="Aileron Regular Bold"/>
              </a:rPr>
              <a:t>EVENTS AND TICKETING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792684" y="7309949"/>
            <a:ext cx="3339254" cy="102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9"/>
              </a:lnSpc>
              <a:spcBef>
                <a:spcPct val="0"/>
              </a:spcBef>
            </a:pPr>
            <a:r>
              <a:rPr lang="en-US" sz="3169" spc="123" dirty="0">
                <a:solidFill>
                  <a:srgbClr val="FFDE00"/>
                </a:solidFill>
                <a:latin typeface="Aileron Regular Bold"/>
              </a:rPr>
              <a:t>BUS ENTRY VALIDATION</a:t>
            </a:r>
          </a:p>
        </p:txBody>
      </p:sp>
      <p:pic>
        <p:nvPicPr>
          <p:cNvPr id="42" name="Picture 4">
            <a:extLst>
              <a:ext uri="{FF2B5EF4-FFF2-40B4-BE49-F238E27FC236}">
                <a16:creationId xmlns:a16="http://schemas.microsoft.com/office/drawing/2014/main" id="{BBCF81D3-19F4-4DF7-9706-7D10A8835AD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231019" y="3891082"/>
            <a:ext cx="8462281" cy="12524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4EA9D0B-33C4-43E3-A229-0BAB460CF72F}"/>
              </a:ext>
            </a:extLst>
          </p:cNvPr>
          <p:cNvSpPr txBox="1"/>
          <p:nvPr/>
        </p:nvSpPr>
        <p:spPr>
          <a:xfrm>
            <a:off x="1067055" y="5014326"/>
            <a:ext cx="16790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DE00"/>
                </a:solidFill>
              </a:rPr>
              <a:t>ONE SYSTEM. MANY APPLICATIONS.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304 -0.29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47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7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49441" y="3605717"/>
            <a:ext cx="4595888" cy="26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6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9848505" y="2915378"/>
            <a:ext cx="7896824" cy="5519360"/>
            <a:chOff x="0" y="0"/>
            <a:chExt cx="1385805" cy="960023"/>
          </a:xfrm>
          <a:solidFill>
            <a:srgbClr val="0079A7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385805" cy="960023"/>
            </a:xfrm>
            <a:custGeom>
              <a:avLst/>
              <a:gdLst/>
              <a:ahLst/>
              <a:cxnLst/>
              <a:rect l="l" t="t" r="r" b="b"/>
              <a:pathLst>
                <a:path w="1385805" h="960023">
                  <a:moveTo>
                    <a:pt x="0" y="0"/>
                  </a:moveTo>
                  <a:lnTo>
                    <a:pt x="1385805" y="0"/>
                  </a:lnTo>
                  <a:lnTo>
                    <a:pt x="1385805" y="960023"/>
                  </a:lnTo>
                  <a:lnTo>
                    <a:pt x="0" y="960023"/>
                  </a:lnTo>
                  <a:close/>
                </a:path>
              </a:pathLst>
            </a:custGeom>
            <a:solidFill>
              <a:srgbClr val="00445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37505" y="4661138"/>
            <a:ext cx="524879" cy="52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37505" y="5636056"/>
            <a:ext cx="524879" cy="52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4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295" t="55302" r="8108" b="23462"/>
          <a:stretch>
            <a:fillRect/>
          </a:stretch>
        </p:blipFill>
        <p:spPr>
          <a:xfrm>
            <a:off x="9848505" y="3363971"/>
            <a:ext cx="7896824" cy="1004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93085" y="1069456"/>
            <a:ext cx="4813140" cy="89451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10692" y="1052043"/>
            <a:ext cx="4866681" cy="90446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19141" y="997962"/>
            <a:ext cx="4924879" cy="915284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25200" y="3267093"/>
            <a:ext cx="9320471" cy="11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09"/>
              </a:lnSpc>
              <a:spcBef>
                <a:spcPct val="0"/>
              </a:spcBef>
            </a:pPr>
            <a:r>
              <a:rPr lang="en-US" sz="6649" dirty="0">
                <a:solidFill>
                  <a:srgbClr val="FFFFFF"/>
                </a:solidFill>
                <a:latin typeface="Pathway Gothic One"/>
              </a:rPr>
              <a:t>OUR </a:t>
            </a:r>
            <a:r>
              <a:rPr lang="en-US" sz="6649" dirty="0">
                <a:solidFill>
                  <a:srgbClr val="FFDE59"/>
                </a:solidFill>
                <a:latin typeface="Pathway Gothic One"/>
              </a:rPr>
              <a:t>PRODUCTS </a:t>
            </a:r>
            <a:r>
              <a:rPr lang="en-US" sz="6649" dirty="0">
                <a:solidFill>
                  <a:srgbClr val="FFFFFF"/>
                </a:solidFill>
                <a:latin typeface="Pathway Gothic One"/>
              </a:rPr>
              <a:t>PROMISE: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27086" y="4659520"/>
            <a:ext cx="5177043" cy="50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9"/>
              </a:lnSpc>
              <a:spcBef>
                <a:spcPct val="0"/>
              </a:spcBef>
            </a:pPr>
            <a:r>
              <a:rPr lang="en-US" sz="3154" spc="123">
                <a:solidFill>
                  <a:srgbClr val="FFDE59"/>
                </a:solidFill>
                <a:latin typeface="Aileron Regular"/>
              </a:rPr>
              <a:t>Excellent customer 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31858" y="5607481"/>
            <a:ext cx="6989961" cy="50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  <a:spcBef>
                <a:spcPct val="0"/>
              </a:spcBef>
            </a:pPr>
            <a:r>
              <a:rPr lang="en-US" sz="3154" spc="123">
                <a:solidFill>
                  <a:srgbClr val="FFDE59"/>
                </a:solidFill>
                <a:latin typeface="Aileron Regular"/>
              </a:rPr>
              <a:t>Superior Product quality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3957" y="6566481"/>
            <a:ext cx="524879" cy="5248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958310" y="6537906"/>
            <a:ext cx="6989961" cy="50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  <a:spcBef>
                <a:spcPct val="0"/>
              </a:spcBef>
            </a:pPr>
            <a:r>
              <a:rPr lang="en-US" sz="3154" spc="123" dirty="0">
                <a:solidFill>
                  <a:srgbClr val="FFDE59"/>
                </a:solidFill>
                <a:latin typeface="Aileron Regular"/>
              </a:rPr>
              <a:t>Comprehensive solution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523030" y="1504254"/>
            <a:ext cx="8462281" cy="125241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3957" y="7555114"/>
            <a:ext cx="524879" cy="524879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958310" y="7551619"/>
            <a:ext cx="6989961" cy="50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  <a:spcBef>
                <a:spcPct val="0"/>
              </a:spcBef>
            </a:pPr>
            <a:r>
              <a:rPr lang="en-US" sz="3154" spc="123">
                <a:solidFill>
                  <a:srgbClr val="FFDE59"/>
                </a:solidFill>
                <a:latin typeface="Aileron Regular"/>
              </a:rPr>
              <a:t>Compatible with any PACS system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64743BE0-CA72-4066-90BD-B0527A847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33042" y="3571802"/>
            <a:ext cx="930902" cy="6837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155449" y="4251233"/>
            <a:ext cx="3869485" cy="3470734"/>
            <a:chOff x="0" y="0"/>
            <a:chExt cx="1382685" cy="1240199"/>
          </a:xfrm>
          <a:solidFill>
            <a:srgbClr val="1C618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382685" cy="1240199"/>
            </a:xfrm>
            <a:custGeom>
              <a:avLst/>
              <a:gdLst/>
              <a:ahLst/>
              <a:cxnLst/>
              <a:rect l="l" t="t" r="r" b="b"/>
              <a:pathLst>
                <a:path w="1382685" h="1240199">
                  <a:moveTo>
                    <a:pt x="0" y="0"/>
                  </a:moveTo>
                  <a:lnTo>
                    <a:pt x="1382685" y="0"/>
                  </a:lnTo>
                  <a:lnTo>
                    <a:pt x="1382685" y="1240199"/>
                  </a:lnTo>
                  <a:lnTo>
                    <a:pt x="0" y="124019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18415477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7597" y="905568"/>
            <a:ext cx="7540270" cy="11159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6024" y="2158020"/>
            <a:ext cx="13733286" cy="80247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102765" y="939835"/>
            <a:ext cx="5537848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66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SERVER SOFTWARE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D07A6-948E-47D4-9D62-B0ABA3B184F2}"/>
              </a:ext>
            </a:extLst>
          </p:cNvPr>
          <p:cNvSpPr txBox="1"/>
          <p:nvPr/>
        </p:nvSpPr>
        <p:spPr>
          <a:xfrm>
            <a:off x="14198635" y="4348300"/>
            <a:ext cx="3783113" cy="327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9943B"/>
                </a:solidFill>
                <a:latin typeface="Pathway Gothic One Bold"/>
              </a:rPr>
              <a:t>ENTRY/EXIT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MUSTER MODE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ACTIVITY HISTORY</a:t>
            </a:r>
          </a:p>
          <a:p>
            <a:pPr algn="ctr">
              <a:lnSpc>
                <a:spcPts val="6450"/>
              </a:lnSpc>
              <a:spcBef>
                <a:spcPct val="0"/>
              </a:spcBef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REPORTS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">
            <a:extLst>
              <a:ext uri="{FF2B5EF4-FFF2-40B4-BE49-F238E27FC236}">
                <a16:creationId xmlns:a16="http://schemas.microsoft.com/office/drawing/2014/main" id="{AE596E1D-C96B-4775-A65E-10519CD6C973}"/>
              </a:ext>
            </a:extLst>
          </p:cNvPr>
          <p:cNvGrpSpPr/>
          <p:nvPr/>
        </p:nvGrpSpPr>
        <p:grpSpPr>
          <a:xfrm>
            <a:off x="0" y="1028700"/>
            <a:ext cx="18415477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792D589-C0B5-443B-89B4-C37E9653B398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7597" y="905568"/>
            <a:ext cx="7540270" cy="11159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6024" y="2158020"/>
            <a:ext cx="13733286" cy="802477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155449" y="4251233"/>
            <a:ext cx="3869485" cy="3470734"/>
            <a:chOff x="0" y="0"/>
            <a:chExt cx="1382685" cy="1240199"/>
          </a:xfrm>
          <a:solidFill>
            <a:srgbClr val="1C6182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2685" cy="1240199"/>
            </a:xfrm>
            <a:custGeom>
              <a:avLst/>
              <a:gdLst/>
              <a:ahLst/>
              <a:cxnLst/>
              <a:rect l="l" t="t" r="r" b="b"/>
              <a:pathLst>
                <a:path w="1382685" h="1240199">
                  <a:moveTo>
                    <a:pt x="0" y="0"/>
                  </a:moveTo>
                  <a:lnTo>
                    <a:pt x="1382685" y="0"/>
                  </a:lnTo>
                  <a:lnTo>
                    <a:pt x="1382685" y="1240199"/>
                  </a:lnTo>
                  <a:lnTo>
                    <a:pt x="0" y="1240199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1088802D-54E2-436C-9C4D-660100BE614C}"/>
              </a:ext>
            </a:extLst>
          </p:cNvPr>
          <p:cNvSpPr txBox="1"/>
          <p:nvPr/>
        </p:nvSpPr>
        <p:spPr>
          <a:xfrm>
            <a:off x="10102765" y="939835"/>
            <a:ext cx="5537848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66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SERVER SOFTWARE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2E0F899-C67A-4116-A178-450D1E4953F3}"/>
              </a:ext>
            </a:extLst>
          </p:cNvPr>
          <p:cNvSpPr txBox="1"/>
          <p:nvPr/>
        </p:nvSpPr>
        <p:spPr>
          <a:xfrm>
            <a:off x="14198635" y="4348300"/>
            <a:ext cx="3783113" cy="327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ENTRY/EXIT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9943B"/>
                </a:solidFill>
                <a:latin typeface="Pathway Gothic One Bold"/>
              </a:rPr>
              <a:t>MUSTER MODE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ACTIVITY HISTORY</a:t>
            </a:r>
          </a:p>
          <a:p>
            <a:pPr algn="ctr">
              <a:lnSpc>
                <a:spcPts val="6450"/>
              </a:lnSpc>
              <a:spcBef>
                <a:spcPct val="0"/>
              </a:spcBef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grpSp>
        <p:nvGrpSpPr>
          <p:cNvPr id="23" name="Group 6">
            <a:extLst>
              <a:ext uri="{FF2B5EF4-FFF2-40B4-BE49-F238E27FC236}">
                <a16:creationId xmlns:a16="http://schemas.microsoft.com/office/drawing/2014/main" id="{DEBA762A-216F-4F71-8A05-5FD58BEC457F}"/>
              </a:ext>
            </a:extLst>
          </p:cNvPr>
          <p:cNvGrpSpPr/>
          <p:nvPr/>
        </p:nvGrpSpPr>
        <p:grpSpPr>
          <a:xfrm>
            <a:off x="0" y="1028700"/>
            <a:ext cx="18415477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038C539F-FD1B-4D0D-AEF2-ADD1A227F56A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7597" y="905568"/>
            <a:ext cx="7540270" cy="11159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6024" y="2158020"/>
            <a:ext cx="13733286" cy="802477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155449" y="4251233"/>
            <a:ext cx="3869485" cy="3470734"/>
            <a:chOff x="0" y="0"/>
            <a:chExt cx="1382685" cy="1240199"/>
          </a:xfrm>
          <a:solidFill>
            <a:srgbClr val="1C6182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2685" cy="1240199"/>
            </a:xfrm>
            <a:custGeom>
              <a:avLst/>
              <a:gdLst/>
              <a:ahLst/>
              <a:cxnLst/>
              <a:rect l="l" t="t" r="r" b="b"/>
              <a:pathLst>
                <a:path w="1382685" h="1240199">
                  <a:moveTo>
                    <a:pt x="0" y="0"/>
                  </a:moveTo>
                  <a:lnTo>
                    <a:pt x="1382685" y="0"/>
                  </a:lnTo>
                  <a:lnTo>
                    <a:pt x="1382685" y="1240199"/>
                  </a:lnTo>
                  <a:lnTo>
                    <a:pt x="0" y="1240199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F8158811-6C2C-4C65-B60E-632302C52E49}"/>
              </a:ext>
            </a:extLst>
          </p:cNvPr>
          <p:cNvSpPr txBox="1"/>
          <p:nvPr/>
        </p:nvSpPr>
        <p:spPr>
          <a:xfrm>
            <a:off x="10102765" y="939835"/>
            <a:ext cx="5537848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66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SERVER SOFTWARE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6BD3FF0-89A0-4200-835C-9F72F6AD6E22}"/>
              </a:ext>
            </a:extLst>
          </p:cNvPr>
          <p:cNvSpPr txBox="1"/>
          <p:nvPr/>
        </p:nvSpPr>
        <p:spPr>
          <a:xfrm>
            <a:off x="14198635" y="4348300"/>
            <a:ext cx="3783113" cy="327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ENTRY/EXIT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MUSTER MODE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9943B"/>
                </a:solidFill>
                <a:latin typeface="Pathway Gothic One Bold"/>
              </a:rPr>
              <a:t>ACTIVITY HISTORY</a:t>
            </a:r>
          </a:p>
          <a:p>
            <a:pPr algn="ctr">
              <a:lnSpc>
                <a:spcPts val="6450"/>
              </a:lnSpc>
              <a:spcBef>
                <a:spcPct val="0"/>
              </a:spcBef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">
            <a:extLst>
              <a:ext uri="{FF2B5EF4-FFF2-40B4-BE49-F238E27FC236}">
                <a16:creationId xmlns:a16="http://schemas.microsoft.com/office/drawing/2014/main" id="{DF31226A-423D-4F6F-AFA9-7EC6B09DC35E}"/>
              </a:ext>
            </a:extLst>
          </p:cNvPr>
          <p:cNvGrpSpPr/>
          <p:nvPr/>
        </p:nvGrpSpPr>
        <p:grpSpPr>
          <a:xfrm>
            <a:off x="0" y="1028700"/>
            <a:ext cx="18415477" cy="992828"/>
            <a:chOff x="0" y="0"/>
            <a:chExt cx="4075690" cy="219731"/>
          </a:xfrm>
          <a:solidFill>
            <a:srgbClr val="1C6182"/>
          </a:solidFill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7A84298-8AB6-4794-A82C-B8C3C238F0F7}"/>
                </a:ext>
              </a:extLst>
            </p:cNvPr>
            <p:cNvSpPr/>
            <p:nvPr/>
          </p:nvSpPr>
          <p:spPr>
            <a:xfrm>
              <a:off x="0" y="0"/>
              <a:ext cx="4075690" cy="219731"/>
            </a:xfrm>
            <a:custGeom>
              <a:avLst/>
              <a:gdLst/>
              <a:ahLst/>
              <a:cxnLst/>
              <a:rect l="l" t="t" r="r" b="b"/>
              <a:pathLst>
                <a:path w="4075690" h="219731">
                  <a:moveTo>
                    <a:pt x="0" y="0"/>
                  </a:moveTo>
                  <a:lnTo>
                    <a:pt x="4075690" y="0"/>
                  </a:lnTo>
                  <a:lnTo>
                    <a:pt x="4075690" y="219731"/>
                  </a:lnTo>
                  <a:lnTo>
                    <a:pt x="0" y="219731"/>
                  </a:lnTo>
                  <a:close/>
                </a:path>
              </a:pathLst>
            </a:custGeom>
            <a:grpFill/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37066" y="253664"/>
            <a:ext cx="3663405" cy="6081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7597" y="905568"/>
            <a:ext cx="7540270" cy="111596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155449" y="4251233"/>
            <a:ext cx="3869485" cy="3470734"/>
            <a:chOff x="0" y="0"/>
            <a:chExt cx="1382685" cy="1240199"/>
          </a:xfrm>
          <a:solidFill>
            <a:srgbClr val="1C6182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2685" cy="1240199"/>
            </a:xfrm>
            <a:custGeom>
              <a:avLst/>
              <a:gdLst/>
              <a:ahLst/>
              <a:cxnLst/>
              <a:rect l="l" t="t" r="r" b="b"/>
              <a:pathLst>
                <a:path w="1382685" h="1240199">
                  <a:moveTo>
                    <a:pt x="0" y="0"/>
                  </a:moveTo>
                  <a:lnTo>
                    <a:pt x="1382685" y="0"/>
                  </a:lnTo>
                  <a:lnTo>
                    <a:pt x="1382685" y="1240199"/>
                  </a:lnTo>
                  <a:lnTo>
                    <a:pt x="0" y="1240199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4CBAAF07-C64F-4401-B718-33F6F559CC52}"/>
              </a:ext>
            </a:extLst>
          </p:cNvPr>
          <p:cNvSpPr txBox="1"/>
          <p:nvPr/>
        </p:nvSpPr>
        <p:spPr>
          <a:xfrm>
            <a:off x="10102765" y="939835"/>
            <a:ext cx="5537848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66"/>
              </a:lnSpc>
            </a:pPr>
            <a:r>
              <a:rPr lang="en-US" sz="7000" dirty="0">
                <a:solidFill>
                  <a:srgbClr val="FFDE59"/>
                </a:solidFill>
                <a:latin typeface="Pathway Gothic One Bold"/>
              </a:rPr>
              <a:t>SERVER SOFTWARE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E04FCA7-C379-4A70-A511-47A9C6DA9A16}"/>
              </a:ext>
            </a:extLst>
          </p:cNvPr>
          <p:cNvSpPr txBox="1"/>
          <p:nvPr/>
        </p:nvSpPr>
        <p:spPr>
          <a:xfrm>
            <a:off x="14198635" y="4348300"/>
            <a:ext cx="3783113" cy="327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ENTRY/EXIT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MUSTER MODE</a:t>
            </a:r>
          </a:p>
          <a:p>
            <a:pPr algn="ctr">
              <a:lnSpc>
                <a:spcPts val="6450"/>
              </a:lnSpc>
            </a:pPr>
            <a:r>
              <a:rPr lang="en-US" sz="5000" spc="195" dirty="0">
                <a:solidFill>
                  <a:srgbClr val="FFFFFF"/>
                </a:solidFill>
                <a:latin typeface="Pathway Gothic One Bold"/>
              </a:rPr>
              <a:t>ACTIVITY HISTORY</a:t>
            </a:r>
          </a:p>
          <a:p>
            <a:pPr algn="ctr">
              <a:lnSpc>
                <a:spcPts val="6450"/>
              </a:lnSpc>
              <a:spcBef>
                <a:spcPct val="0"/>
              </a:spcBef>
            </a:pPr>
            <a:r>
              <a:rPr lang="en-US" sz="5000" spc="195" dirty="0">
                <a:solidFill>
                  <a:srgbClr val="F9943B"/>
                </a:solidFill>
                <a:latin typeface="Pathway Gothic One Bold"/>
              </a:rPr>
              <a:t>REPORTS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80EFDBD3-86F4-4417-986C-560918D3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67"/>
          <a:stretch>
            <a:fillRect/>
          </a:stretch>
        </p:blipFill>
        <p:spPr>
          <a:xfrm>
            <a:off x="212004" y="2188373"/>
            <a:ext cx="13747307" cy="8024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13679</TotalTime>
  <Words>397</Words>
  <Application>Microsoft Office PowerPoint</Application>
  <PresentationFormat>Custom</PresentationFormat>
  <Paragraphs>136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Aileron Regular Bold</vt:lpstr>
      <vt:lpstr>Pathway Gothic One</vt:lpstr>
      <vt:lpstr>Arial</vt:lpstr>
      <vt:lpstr>Pathway Gothic One Bold</vt:lpstr>
      <vt:lpstr>Pathway Gothic One Bold Italics</vt:lpstr>
      <vt:lpstr>IBM Plex Sans Hebrew Light</vt:lpstr>
      <vt:lpstr>Calibri</vt:lpstr>
      <vt:lpstr>Open Sans Light Italics</vt:lpstr>
      <vt:lpstr>Aileron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MEETING TUESDAY [Tamaño original]</dc:title>
  <dc:creator>David Carta</dc:creator>
  <cp:lastModifiedBy>David Carta</cp:lastModifiedBy>
  <cp:revision>135</cp:revision>
  <dcterms:created xsi:type="dcterms:W3CDTF">2006-08-16T00:00:00Z</dcterms:created>
  <dcterms:modified xsi:type="dcterms:W3CDTF">2021-02-17T17:03:29Z</dcterms:modified>
  <dc:identifier>DAEVA4VcFAA</dc:identifier>
</cp:coreProperties>
</file>