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22"/>
  </p:notesMasterIdLst>
  <p:sldIdLst>
    <p:sldId id="256" r:id="rId4"/>
    <p:sldId id="257" r:id="rId5"/>
    <p:sldId id="273" r:id="rId6"/>
    <p:sldId id="274" r:id="rId7"/>
    <p:sldId id="275" r:id="rId8"/>
    <p:sldId id="258" r:id="rId9"/>
    <p:sldId id="259" r:id="rId10"/>
    <p:sldId id="260" r:id="rId11"/>
    <p:sldId id="277" r:id="rId12"/>
    <p:sldId id="276" r:id="rId13"/>
    <p:sldId id="263" r:id="rId14"/>
    <p:sldId id="264" r:id="rId15"/>
    <p:sldId id="265" r:id="rId16"/>
    <p:sldId id="267" r:id="rId17"/>
    <p:sldId id="272" r:id="rId18"/>
    <p:sldId id="269" r:id="rId19"/>
    <p:sldId id="271" r:id="rId20"/>
    <p:sldId id="268" r:id="rId21"/>
  </p:sldIdLst>
  <p:sldSz cx="9144000" cy="5143500" type="screen16x9"/>
  <p:notesSz cx="7010400" cy="92964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92CA1-759A-416D-BE2C-AE240422B846}" v="6" dt="2021-10-18T15:35:57.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4660"/>
  </p:normalViewPr>
  <p:slideViewPr>
    <p:cSldViewPr snapToGrid="0">
      <p:cViewPr varScale="1">
        <p:scale>
          <a:sx n="84" d="100"/>
          <a:sy n="84" d="100"/>
        </p:scale>
        <p:origin x="9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5/10/relationships/revisionInfo" Target="revisionInfo.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ata4.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ata5.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rawing4.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_rels/drawing5.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51492-5AFF-41D5-8BC9-1F3139592CE8}" type="doc">
      <dgm:prSet loTypeId="urn:microsoft.com/office/officeart/2005/8/layout/hProcess10" loCatId="process" qsTypeId="urn:microsoft.com/office/officeart/2005/8/quickstyle/simple1" qsCatId="simple" csTypeId="urn:microsoft.com/office/officeart/2005/8/colors/accent0_1" csCatId="mainScheme" phldr="1"/>
      <dgm:spPr/>
    </dgm:pt>
    <dgm:pt modelId="{CEB87ADC-1D8B-482F-A7ED-B9BC7E7CA6C4}">
      <dgm:prSet phldrT="[Text]" custT="1"/>
      <dgm:spPr/>
      <dgm:t>
        <a:bodyPr/>
        <a:lstStyle/>
        <a:p>
          <a:r>
            <a:rPr lang="en-CA" sz="1100" b="1" dirty="0">
              <a:latin typeface="Calibri" panose="020F0502020204030204" pitchFamily="34" charset="0"/>
            </a:rPr>
            <a:t>BST-DF905IR25</a:t>
          </a:r>
          <a:endParaRPr lang="en-CA" sz="1100" dirty="0">
            <a:latin typeface="Calibri" panose="020F0502020204030204" pitchFamily="34" charset="0"/>
          </a:endParaRPr>
        </a:p>
        <a:p>
          <a:r>
            <a:rPr lang="it-IT" sz="1100" dirty="0">
              <a:latin typeface="Calibri" panose="020F0502020204030204" pitchFamily="34" charset="0"/>
            </a:rPr>
            <a:t>5MP Starlight Vandal proof Mini IR Dome Camera, H.265 Compression, WDR 120dB, IR Range: 10-15m, IP66</a:t>
          </a:r>
          <a:endParaRPr lang="en-CA" sz="1100" dirty="0"/>
        </a:p>
      </dgm:t>
    </dgm:pt>
    <dgm:pt modelId="{BFB3C2F9-5C73-4EF1-954C-9E733BFC5CAF}" type="parTrans" cxnId="{6DA75791-4612-4164-859A-127B547A93E8}">
      <dgm:prSet/>
      <dgm:spPr/>
      <dgm:t>
        <a:bodyPr/>
        <a:lstStyle/>
        <a:p>
          <a:endParaRPr lang="en-CA"/>
        </a:p>
      </dgm:t>
    </dgm:pt>
    <dgm:pt modelId="{2304D8CB-0BC1-4786-93B5-4E3708D140E2}" type="sibTrans" cxnId="{6DA75791-4612-4164-859A-127B547A93E8}">
      <dgm:prSet/>
      <dgm:spPr/>
      <dgm:t>
        <a:bodyPr/>
        <a:lstStyle/>
        <a:p>
          <a:endParaRPr lang="en-CA"/>
        </a:p>
      </dgm:t>
    </dgm:pt>
    <dgm:pt modelId="{19225FDA-6BF5-4A67-A0B2-316F6990863B}" type="pres">
      <dgm:prSet presAssocID="{D3B51492-5AFF-41D5-8BC9-1F3139592CE8}" presName="Name0" presStyleCnt="0">
        <dgm:presLayoutVars>
          <dgm:dir/>
          <dgm:resizeHandles val="exact"/>
        </dgm:presLayoutVars>
      </dgm:prSet>
      <dgm:spPr/>
    </dgm:pt>
    <dgm:pt modelId="{62953EAF-2B04-412C-A0C2-35C04F497D32}" type="pres">
      <dgm:prSet presAssocID="{CEB87ADC-1D8B-482F-A7ED-B9BC7E7CA6C4}" presName="composite" presStyleCnt="0"/>
      <dgm:spPr/>
    </dgm:pt>
    <dgm:pt modelId="{D9316BDE-F2B6-426F-AC5C-337DDC4CFEA9}" type="pres">
      <dgm:prSet presAssocID="{CEB87ADC-1D8B-482F-A7ED-B9BC7E7CA6C4}" presName="imagSh" presStyleLbl="bgImgPlace1" presStyleIdx="0" presStyleCnt="1"/>
      <dgm:spPr>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7000" r="-7000"/>
          </a:stretch>
        </a:blipFill>
      </dgm:spPr>
    </dgm:pt>
    <dgm:pt modelId="{86B8FB98-02AB-4F9B-9636-999D970B9BC8}" type="pres">
      <dgm:prSet presAssocID="{CEB87ADC-1D8B-482F-A7ED-B9BC7E7CA6C4}" presName="txNode" presStyleLbl="node1" presStyleIdx="0" presStyleCnt="1" custScaleY="100000">
        <dgm:presLayoutVars>
          <dgm:bulletEnabled val="1"/>
        </dgm:presLayoutVars>
      </dgm:prSet>
      <dgm:spPr/>
    </dgm:pt>
  </dgm:ptLst>
  <dgm:cxnLst>
    <dgm:cxn modelId="{69678C63-5647-4680-8F35-4B2337371288}" type="presOf" srcId="{D3B51492-5AFF-41D5-8BC9-1F3139592CE8}" destId="{19225FDA-6BF5-4A67-A0B2-316F6990863B}" srcOrd="0" destOrd="0" presId="urn:microsoft.com/office/officeart/2005/8/layout/hProcess10"/>
    <dgm:cxn modelId="{6DA75791-4612-4164-859A-127B547A93E8}" srcId="{D3B51492-5AFF-41D5-8BC9-1F3139592CE8}" destId="{CEB87ADC-1D8B-482F-A7ED-B9BC7E7CA6C4}" srcOrd="0" destOrd="0" parTransId="{BFB3C2F9-5C73-4EF1-954C-9E733BFC5CAF}" sibTransId="{2304D8CB-0BC1-4786-93B5-4E3708D140E2}"/>
    <dgm:cxn modelId="{A9AE1CF4-649E-4994-B1F1-C6D2782ABCF9}" type="presOf" srcId="{CEB87ADC-1D8B-482F-A7ED-B9BC7E7CA6C4}" destId="{86B8FB98-02AB-4F9B-9636-999D970B9BC8}" srcOrd="0" destOrd="0" presId="urn:microsoft.com/office/officeart/2005/8/layout/hProcess10"/>
    <dgm:cxn modelId="{8CF0B5F1-3598-451A-8F59-C1994E17A083}" type="presParOf" srcId="{19225FDA-6BF5-4A67-A0B2-316F6990863B}" destId="{62953EAF-2B04-412C-A0C2-35C04F497D32}" srcOrd="0" destOrd="0" presId="urn:microsoft.com/office/officeart/2005/8/layout/hProcess10"/>
    <dgm:cxn modelId="{B1F479F9-6769-4224-94C9-B3F9375B5484}" type="presParOf" srcId="{62953EAF-2B04-412C-A0C2-35C04F497D32}" destId="{D9316BDE-F2B6-426F-AC5C-337DDC4CFEA9}" srcOrd="0" destOrd="0" presId="urn:microsoft.com/office/officeart/2005/8/layout/hProcess10"/>
    <dgm:cxn modelId="{1024AEC5-4B30-4522-B047-F249300DA415}" type="presParOf" srcId="{62953EAF-2B04-412C-A0C2-35C04F497D32}" destId="{86B8FB98-02AB-4F9B-9636-999D970B9BC8}"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420A4E-6F4F-455D-95A3-4C97C38EDC12}" type="doc">
      <dgm:prSet loTypeId="urn:microsoft.com/office/officeart/2008/layout/PictureStrips" loCatId="list" qsTypeId="urn:microsoft.com/office/officeart/2005/8/quickstyle/simple1" qsCatId="simple" csTypeId="urn:microsoft.com/office/officeart/2005/8/colors/accent1_2" csCatId="accent1" phldr="1"/>
      <dgm:spPr/>
    </dgm:pt>
    <dgm:pt modelId="{8BA968B7-47D3-4BCF-BE10-3EF02B8CD174}">
      <dgm:prSet phldrT="[Text]" custT="1"/>
      <dgm:spPr>
        <a:ln>
          <a:solidFill>
            <a:srgbClr val="C00000"/>
          </a:solidFill>
        </a:ln>
      </dgm:spPr>
      <dgm:t>
        <a:bodyPr/>
        <a:lstStyle/>
        <a:p>
          <a:pPr>
            <a:lnSpc>
              <a:spcPct val="90000"/>
            </a:lnSpc>
            <a:buClr>
              <a:srgbClr val="000000"/>
            </a:buClr>
            <a:buSzPts val="800"/>
          </a:pPr>
          <a:r>
            <a:rPr lang="en-CA" sz="1000" b="1" dirty="0">
              <a:latin typeface="Calibri"/>
              <a:ea typeface="Calibri"/>
              <a:cs typeface="Calibri"/>
              <a:sym typeface="Calibri"/>
            </a:rPr>
            <a:t>BST-D12P360</a:t>
          </a:r>
        </a:p>
        <a:p>
          <a:pPr>
            <a:lnSpc>
              <a:spcPct val="100000"/>
            </a:lnSpc>
            <a:buClr>
              <a:srgbClr val="000000"/>
            </a:buClr>
            <a:buSzPts val="800"/>
          </a:pPr>
          <a:r>
            <a:rPr lang="en-CA" sz="1000" dirty="0">
              <a:latin typeface="Calibri"/>
              <a:ea typeface="Calibri"/>
              <a:cs typeface="Calibri"/>
              <a:sym typeface="Calibri"/>
            </a:rPr>
            <a:t>12MP 360° Panoramic Fisheye Camera, Up To 4000 × 3072@20fps,  H.265/H.264 HP/MP/BP/M-JPEG Codec</a:t>
          </a:r>
        </a:p>
        <a:p>
          <a:pPr>
            <a:lnSpc>
              <a:spcPct val="100000"/>
            </a:lnSpc>
            <a:buClr>
              <a:srgbClr val="000000"/>
            </a:buClr>
            <a:buSzPts val="800"/>
          </a:pPr>
          <a:r>
            <a:rPr lang="en-CA" sz="1000" dirty="0">
              <a:latin typeface="Calibri"/>
              <a:ea typeface="Calibri"/>
              <a:cs typeface="Calibri"/>
              <a:sym typeface="Calibri"/>
            </a:rPr>
            <a:t>VCA Tripwire/Double Tripwire/Perimeter/Early Warning/Heat Map/Audio /Video Detection/Auto tracking,  Min. Illumination Color: 0.01 Lux, B/W: 0.005 Lux, 0 Lux with IR, Up to 15m IR Range IP66,IK10 </a:t>
          </a:r>
          <a:endParaRPr lang="en-CA" sz="1000" dirty="0"/>
        </a:p>
      </dgm:t>
    </dgm:pt>
    <dgm:pt modelId="{64A36844-EB72-4500-81B9-9A93D7DD8B5B}" type="parTrans" cxnId="{ED482060-09D8-43F8-AB50-EC87AFDD0B41}">
      <dgm:prSet/>
      <dgm:spPr/>
      <dgm:t>
        <a:bodyPr/>
        <a:lstStyle/>
        <a:p>
          <a:endParaRPr lang="en-CA"/>
        </a:p>
      </dgm:t>
    </dgm:pt>
    <dgm:pt modelId="{929F9515-29E9-453F-9FB6-27B82BAFEFCE}" type="sibTrans" cxnId="{ED482060-09D8-43F8-AB50-EC87AFDD0B41}">
      <dgm:prSet/>
      <dgm:spPr/>
      <dgm:t>
        <a:bodyPr/>
        <a:lstStyle/>
        <a:p>
          <a:endParaRPr lang="en-CA"/>
        </a:p>
      </dgm:t>
    </dgm:pt>
    <dgm:pt modelId="{7EF72DF0-99EB-420F-9D1A-7140FCC7C98A}" type="pres">
      <dgm:prSet presAssocID="{26420A4E-6F4F-455D-95A3-4C97C38EDC12}" presName="Name0" presStyleCnt="0">
        <dgm:presLayoutVars>
          <dgm:dir/>
          <dgm:resizeHandles val="exact"/>
        </dgm:presLayoutVars>
      </dgm:prSet>
      <dgm:spPr/>
    </dgm:pt>
    <dgm:pt modelId="{E5E796F9-1205-496E-A9AC-BF74A690D781}" type="pres">
      <dgm:prSet presAssocID="{8BA968B7-47D3-4BCF-BE10-3EF02B8CD174}" presName="composite" presStyleCnt="0"/>
      <dgm:spPr/>
    </dgm:pt>
    <dgm:pt modelId="{B28DA5D9-B227-4C5B-BEE2-EDC74342BA64}" type="pres">
      <dgm:prSet presAssocID="{8BA968B7-47D3-4BCF-BE10-3EF02B8CD174}" presName="rect1" presStyleLbl="trAlignAcc1" presStyleIdx="0" presStyleCnt="1" custScaleY="128010">
        <dgm:presLayoutVars>
          <dgm:bulletEnabled val="1"/>
        </dgm:presLayoutVars>
      </dgm:prSet>
      <dgm:spPr/>
    </dgm:pt>
    <dgm:pt modelId="{A021A1D0-8E40-4A5D-82C3-700CB692EC03}" type="pres">
      <dgm:prSet presAssocID="{8BA968B7-47D3-4BCF-BE10-3EF02B8CD174}" presName="rect2" presStyleLbl="fgImgPlace1" presStyleIdx="0" presStyleCnt="1"/>
      <dgm:spPr>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dgm:spPr>
    </dgm:pt>
  </dgm:ptLst>
  <dgm:cxnLst>
    <dgm:cxn modelId="{ED482060-09D8-43F8-AB50-EC87AFDD0B41}" srcId="{26420A4E-6F4F-455D-95A3-4C97C38EDC12}" destId="{8BA968B7-47D3-4BCF-BE10-3EF02B8CD174}" srcOrd="0" destOrd="0" parTransId="{64A36844-EB72-4500-81B9-9A93D7DD8B5B}" sibTransId="{929F9515-29E9-453F-9FB6-27B82BAFEFCE}"/>
    <dgm:cxn modelId="{C191858A-0399-4434-B5DF-5C6F876BDAEC}" type="presOf" srcId="{26420A4E-6F4F-455D-95A3-4C97C38EDC12}" destId="{7EF72DF0-99EB-420F-9D1A-7140FCC7C98A}" srcOrd="0" destOrd="0" presId="urn:microsoft.com/office/officeart/2008/layout/PictureStrips"/>
    <dgm:cxn modelId="{794700CB-7863-4C6B-8426-7D8BDE413714}" type="presOf" srcId="{8BA968B7-47D3-4BCF-BE10-3EF02B8CD174}" destId="{B28DA5D9-B227-4C5B-BEE2-EDC74342BA64}" srcOrd="0" destOrd="0" presId="urn:microsoft.com/office/officeart/2008/layout/PictureStrips"/>
    <dgm:cxn modelId="{4E83D83C-0C94-461E-9F8B-C642D3F26F3C}" type="presParOf" srcId="{7EF72DF0-99EB-420F-9D1A-7140FCC7C98A}" destId="{E5E796F9-1205-496E-A9AC-BF74A690D781}" srcOrd="0" destOrd="0" presId="urn:microsoft.com/office/officeart/2008/layout/PictureStrips"/>
    <dgm:cxn modelId="{C80461FA-CFBD-49AA-843E-AB21158EECAA}" type="presParOf" srcId="{E5E796F9-1205-496E-A9AC-BF74A690D781}" destId="{B28DA5D9-B227-4C5B-BEE2-EDC74342BA64}" srcOrd="0" destOrd="0" presId="urn:microsoft.com/office/officeart/2008/layout/PictureStrips"/>
    <dgm:cxn modelId="{90E598A0-3B31-49C4-906B-7CB5551E472B}" type="presParOf" srcId="{E5E796F9-1205-496E-A9AC-BF74A690D781}" destId="{A021A1D0-8E40-4A5D-82C3-700CB692EC03}"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420A4E-6F4F-455D-95A3-4C97C38EDC12}" type="doc">
      <dgm:prSet loTypeId="urn:microsoft.com/office/officeart/2008/layout/PictureStrips" loCatId="list" qsTypeId="urn:microsoft.com/office/officeart/2005/8/quickstyle/simple1" qsCatId="simple" csTypeId="urn:microsoft.com/office/officeart/2005/8/colors/accent1_2" csCatId="accent1" phldr="1"/>
      <dgm:spPr/>
    </dgm:pt>
    <dgm:pt modelId="{8BA968B7-47D3-4BCF-BE10-3EF02B8CD174}">
      <dgm:prSet phldrT="[Text]" custT="1"/>
      <dgm:spPr>
        <a:ln>
          <a:solidFill>
            <a:srgbClr val="C00000"/>
          </a:solidFill>
        </a:ln>
      </dgm:spPr>
      <dgm:t>
        <a:bodyPr/>
        <a:lstStyle/>
        <a:p>
          <a:pPr>
            <a:buClr>
              <a:schemeClr val="dk1"/>
            </a:buClr>
            <a:buSzPts val="800"/>
            <a:buFont typeface="Calibri"/>
            <a:buNone/>
          </a:pPr>
          <a:r>
            <a:rPr lang="en-CA" sz="900" b="1" i="0" u="none" strike="noStrike" cap="none" dirty="0">
              <a:solidFill>
                <a:schemeClr val="tx1"/>
              </a:solidFill>
              <a:latin typeface="Calibri"/>
              <a:ea typeface="Calibri"/>
              <a:cs typeface="Calibri"/>
              <a:sym typeface="Calibri"/>
            </a:rPr>
            <a:t>BST-2MHSI-33X </a:t>
          </a:r>
          <a:endParaRPr lang="en-CA" sz="900" b="1" dirty="0">
            <a:solidFill>
              <a:schemeClr val="tx1"/>
            </a:solidFill>
          </a:endParaRPr>
        </a:p>
        <a:p>
          <a:pPr>
            <a:buClr>
              <a:schemeClr val="dk1"/>
            </a:buClr>
            <a:buSzPts val="800"/>
            <a:buFont typeface="Calibri"/>
            <a:buNone/>
          </a:pPr>
          <a:r>
            <a:rPr lang="en" sz="900" i="0" u="none" strike="noStrike" cap="none" dirty="0">
              <a:solidFill>
                <a:schemeClr val="tx1"/>
              </a:solidFill>
              <a:latin typeface="Calibri"/>
              <a:ea typeface="Calibri"/>
              <a:cs typeface="Calibri"/>
              <a:sym typeface="Calibri"/>
            </a:rPr>
            <a:t>H.265 2MP 33x Starlight IR PTZ</a:t>
          </a:r>
          <a:br>
            <a:rPr lang="en" sz="900" i="0" u="none" strike="noStrike" cap="none" dirty="0">
              <a:solidFill>
                <a:schemeClr val="tx1"/>
              </a:solidFill>
              <a:latin typeface="Calibri"/>
              <a:ea typeface="Calibri"/>
              <a:cs typeface="Calibri"/>
              <a:sym typeface="Calibri"/>
            </a:rPr>
          </a:br>
          <a:r>
            <a:rPr lang="en" sz="900" i="0" u="none" strike="noStrike" cap="none" dirty="0">
              <a:solidFill>
                <a:schemeClr val="tx1"/>
              </a:solidFill>
              <a:latin typeface="Calibri"/>
              <a:ea typeface="Calibri"/>
              <a:cs typeface="Calibri"/>
              <a:sym typeface="Calibri"/>
            </a:rPr>
            <a:t>2MP Full HD </a:t>
          </a:r>
          <a:r>
            <a:rPr lang="en-US" sz="900" i="0" u="none" strike="noStrike" cap="none" dirty="0">
              <a:solidFill>
                <a:schemeClr val="tx1"/>
              </a:solidFill>
              <a:latin typeface="Calibri"/>
              <a:ea typeface="Calibri"/>
              <a:cs typeface="Calibri"/>
              <a:sym typeface="Calibri"/>
            </a:rPr>
            <a:t>Speed </a:t>
          </a:r>
          <a:r>
            <a:rPr lang="en" sz="900" i="0" u="none" strike="noStrike" cap="none" dirty="0">
              <a:solidFill>
                <a:schemeClr val="tx1"/>
              </a:solidFill>
              <a:latin typeface="Calibri"/>
              <a:ea typeface="Calibri"/>
              <a:cs typeface="Calibri"/>
              <a:sym typeface="Calibri"/>
            </a:rPr>
            <a:t>Dome PTZ Camera, 1080p@30fps, 360°continuous pan rotation, IP66 - </a:t>
          </a:r>
          <a:r>
            <a:rPr lang="en-US" sz="900" i="0" u="none" strike="noStrike" cap="none" dirty="0">
              <a:solidFill>
                <a:schemeClr val="tx1"/>
              </a:solidFill>
              <a:latin typeface="Calibri"/>
              <a:ea typeface="Calibri"/>
              <a:cs typeface="Calibri"/>
              <a:sym typeface="Calibri"/>
            </a:rPr>
            <a:t>IK10</a:t>
          </a:r>
          <a:r>
            <a:rPr lang="en" sz="900" i="0" u="none" strike="noStrike" cap="none" dirty="0">
              <a:solidFill>
                <a:schemeClr val="tx1"/>
              </a:solidFill>
              <a:latin typeface="Calibri"/>
              <a:ea typeface="Calibri"/>
              <a:cs typeface="Calibri"/>
              <a:sym typeface="Calibri"/>
            </a:rPr>
            <a:t>, </a:t>
          </a:r>
          <a:r>
            <a:rPr lang="en-CA" sz="900" dirty="0">
              <a:solidFill>
                <a:schemeClr val="tx1"/>
              </a:solidFill>
              <a:latin typeface="Calibri"/>
              <a:ea typeface="Calibri"/>
              <a:cs typeface="Calibri"/>
              <a:sym typeface="Calibri"/>
            </a:rPr>
            <a:t>Mechanical WDR 140dB</a:t>
          </a:r>
          <a:br>
            <a:rPr lang="en-CA" sz="900" dirty="0">
              <a:solidFill>
                <a:schemeClr val="tx1"/>
              </a:solidFill>
              <a:latin typeface="Calibri"/>
              <a:ea typeface="Calibri"/>
              <a:cs typeface="Calibri"/>
              <a:sym typeface="Calibri"/>
            </a:rPr>
          </a:br>
          <a:r>
            <a:rPr lang="en-CA" sz="900" dirty="0">
              <a:solidFill>
                <a:schemeClr val="tx1"/>
              </a:solidFill>
              <a:latin typeface="Calibri"/>
              <a:ea typeface="Calibri"/>
              <a:cs typeface="Calibri"/>
              <a:sym typeface="Calibri"/>
            </a:rPr>
            <a:t>  IR Range: 150m, Optical Zoom: 33x, NIR, WDR, 3D DNR, HLC, Dual-ICR, AWB, AGC, BLC</a:t>
          </a:r>
          <a:endParaRPr lang="en-CA" sz="900" dirty="0"/>
        </a:p>
      </dgm:t>
    </dgm:pt>
    <dgm:pt modelId="{64A36844-EB72-4500-81B9-9A93D7DD8B5B}" type="parTrans" cxnId="{ED482060-09D8-43F8-AB50-EC87AFDD0B41}">
      <dgm:prSet/>
      <dgm:spPr/>
      <dgm:t>
        <a:bodyPr/>
        <a:lstStyle/>
        <a:p>
          <a:endParaRPr lang="en-CA"/>
        </a:p>
      </dgm:t>
    </dgm:pt>
    <dgm:pt modelId="{929F9515-29E9-453F-9FB6-27B82BAFEFCE}" type="sibTrans" cxnId="{ED482060-09D8-43F8-AB50-EC87AFDD0B41}">
      <dgm:prSet/>
      <dgm:spPr/>
      <dgm:t>
        <a:bodyPr/>
        <a:lstStyle/>
        <a:p>
          <a:endParaRPr lang="en-CA"/>
        </a:p>
      </dgm:t>
    </dgm:pt>
    <dgm:pt modelId="{7EF72DF0-99EB-420F-9D1A-7140FCC7C98A}" type="pres">
      <dgm:prSet presAssocID="{26420A4E-6F4F-455D-95A3-4C97C38EDC12}" presName="Name0" presStyleCnt="0">
        <dgm:presLayoutVars>
          <dgm:dir/>
          <dgm:resizeHandles val="exact"/>
        </dgm:presLayoutVars>
      </dgm:prSet>
      <dgm:spPr/>
    </dgm:pt>
    <dgm:pt modelId="{E5E796F9-1205-496E-A9AC-BF74A690D781}" type="pres">
      <dgm:prSet presAssocID="{8BA968B7-47D3-4BCF-BE10-3EF02B8CD174}" presName="composite" presStyleCnt="0"/>
      <dgm:spPr/>
    </dgm:pt>
    <dgm:pt modelId="{B28DA5D9-B227-4C5B-BEE2-EDC74342BA64}" type="pres">
      <dgm:prSet presAssocID="{8BA968B7-47D3-4BCF-BE10-3EF02B8CD174}" presName="rect1" presStyleLbl="trAlignAcc1" presStyleIdx="0" presStyleCnt="1" custScaleY="124674">
        <dgm:presLayoutVars>
          <dgm:bulletEnabled val="1"/>
        </dgm:presLayoutVars>
      </dgm:prSet>
      <dgm:spPr/>
    </dgm:pt>
    <dgm:pt modelId="{A021A1D0-8E40-4A5D-82C3-700CB692EC03}" type="pres">
      <dgm:prSet presAssocID="{8BA968B7-47D3-4BCF-BE10-3EF02B8CD174}" presName="rect2" presStyleLbl="fgImgPlace1" presStyleIdx="0" presStyleCnt="1"/>
      <dgm:spPr>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dgm:spPr>
    </dgm:pt>
  </dgm:ptLst>
  <dgm:cxnLst>
    <dgm:cxn modelId="{ED482060-09D8-43F8-AB50-EC87AFDD0B41}" srcId="{26420A4E-6F4F-455D-95A3-4C97C38EDC12}" destId="{8BA968B7-47D3-4BCF-BE10-3EF02B8CD174}" srcOrd="0" destOrd="0" parTransId="{64A36844-EB72-4500-81B9-9A93D7DD8B5B}" sibTransId="{929F9515-29E9-453F-9FB6-27B82BAFEFCE}"/>
    <dgm:cxn modelId="{C191858A-0399-4434-B5DF-5C6F876BDAEC}" type="presOf" srcId="{26420A4E-6F4F-455D-95A3-4C97C38EDC12}" destId="{7EF72DF0-99EB-420F-9D1A-7140FCC7C98A}" srcOrd="0" destOrd="0" presId="urn:microsoft.com/office/officeart/2008/layout/PictureStrips"/>
    <dgm:cxn modelId="{794700CB-7863-4C6B-8426-7D8BDE413714}" type="presOf" srcId="{8BA968B7-47D3-4BCF-BE10-3EF02B8CD174}" destId="{B28DA5D9-B227-4C5B-BEE2-EDC74342BA64}" srcOrd="0" destOrd="0" presId="urn:microsoft.com/office/officeart/2008/layout/PictureStrips"/>
    <dgm:cxn modelId="{4E83D83C-0C94-461E-9F8B-C642D3F26F3C}" type="presParOf" srcId="{7EF72DF0-99EB-420F-9D1A-7140FCC7C98A}" destId="{E5E796F9-1205-496E-A9AC-BF74A690D781}" srcOrd="0" destOrd="0" presId="urn:microsoft.com/office/officeart/2008/layout/PictureStrips"/>
    <dgm:cxn modelId="{C80461FA-CFBD-49AA-843E-AB21158EECAA}" type="presParOf" srcId="{E5E796F9-1205-496E-A9AC-BF74A690D781}" destId="{B28DA5D9-B227-4C5B-BEE2-EDC74342BA64}" srcOrd="0" destOrd="0" presId="urn:microsoft.com/office/officeart/2008/layout/PictureStrips"/>
    <dgm:cxn modelId="{90E598A0-3B31-49C4-906B-7CB5551E472B}" type="presParOf" srcId="{E5E796F9-1205-496E-A9AC-BF74A690D781}" destId="{A021A1D0-8E40-4A5D-82C3-700CB692EC03}"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420A4E-6F4F-455D-95A3-4C97C38EDC12}" type="doc">
      <dgm:prSet loTypeId="urn:microsoft.com/office/officeart/2008/layout/PictureStrips" loCatId="list" qsTypeId="urn:microsoft.com/office/officeart/2005/8/quickstyle/simple1" qsCatId="simple" csTypeId="urn:microsoft.com/office/officeart/2005/8/colors/accent1_2" csCatId="accent1" phldr="1"/>
      <dgm:spPr/>
    </dgm:pt>
    <dgm:pt modelId="{8BA968B7-47D3-4BCF-BE10-3EF02B8CD174}">
      <dgm:prSet phldrT="[Text]" custT="1"/>
      <dgm:spPr>
        <a:ln>
          <a:solidFill>
            <a:srgbClr val="C00000"/>
          </a:solidFill>
        </a:ln>
      </dgm:spPr>
      <dgm:t>
        <a:bodyPr/>
        <a:lstStyle/>
        <a:p>
          <a:pPr>
            <a:buClr>
              <a:srgbClr val="000000"/>
            </a:buClr>
            <a:buSzPts val="800"/>
          </a:pPr>
          <a:r>
            <a:rPr lang="en-CA" sz="900" b="1" dirty="0">
              <a:latin typeface="Calibri"/>
              <a:ea typeface="Calibri"/>
              <a:cs typeface="Calibri"/>
              <a:sym typeface="Calibri"/>
            </a:rPr>
            <a:t>BST-2MHSI-44X</a:t>
          </a:r>
        </a:p>
        <a:p>
          <a:pPr>
            <a:buClr>
              <a:srgbClr val="000000"/>
            </a:buClr>
            <a:buSzPts val="800"/>
          </a:pPr>
          <a:r>
            <a:rPr lang="en-CA" sz="900" dirty="0">
              <a:latin typeface="Calibri"/>
              <a:ea typeface="Calibri"/>
              <a:cs typeface="Calibri"/>
              <a:sym typeface="Calibri"/>
            </a:rPr>
            <a:t>2MP 44x Super Starlight AEW IR PTZ, S+265/H.265/H.264, HP/MP/BP/M-JPEG Codec, Up to 1920×1080@60fps, Smart IR, IR Range: 400m, WDR 140db,  IP66</a:t>
          </a:r>
          <a:endParaRPr lang="en-CA" sz="900" dirty="0"/>
        </a:p>
      </dgm:t>
    </dgm:pt>
    <dgm:pt modelId="{64A36844-EB72-4500-81B9-9A93D7DD8B5B}" type="parTrans" cxnId="{ED482060-09D8-43F8-AB50-EC87AFDD0B41}">
      <dgm:prSet/>
      <dgm:spPr/>
      <dgm:t>
        <a:bodyPr/>
        <a:lstStyle/>
        <a:p>
          <a:endParaRPr lang="en-CA"/>
        </a:p>
      </dgm:t>
    </dgm:pt>
    <dgm:pt modelId="{929F9515-29E9-453F-9FB6-27B82BAFEFCE}" type="sibTrans" cxnId="{ED482060-09D8-43F8-AB50-EC87AFDD0B41}">
      <dgm:prSet/>
      <dgm:spPr/>
      <dgm:t>
        <a:bodyPr/>
        <a:lstStyle/>
        <a:p>
          <a:endParaRPr lang="en-CA"/>
        </a:p>
      </dgm:t>
    </dgm:pt>
    <dgm:pt modelId="{7EF72DF0-99EB-420F-9D1A-7140FCC7C98A}" type="pres">
      <dgm:prSet presAssocID="{26420A4E-6F4F-455D-95A3-4C97C38EDC12}" presName="Name0" presStyleCnt="0">
        <dgm:presLayoutVars>
          <dgm:dir/>
          <dgm:resizeHandles val="exact"/>
        </dgm:presLayoutVars>
      </dgm:prSet>
      <dgm:spPr/>
    </dgm:pt>
    <dgm:pt modelId="{E5E796F9-1205-496E-A9AC-BF74A690D781}" type="pres">
      <dgm:prSet presAssocID="{8BA968B7-47D3-4BCF-BE10-3EF02B8CD174}" presName="composite" presStyleCnt="0"/>
      <dgm:spPr/>
    </dgm:pt>
    <dgm:pt modelId="{B28DA5D9-B227-4C5B-BEE2-EDC74342BA64}" type="pres">
      <dgm:prSet presAssocID="{8BA968B7-47D3-4BCF-BE10-3EF02B8CD174}" presName="rect1" presStyleLbl="trAlignAcc1" presStyleIdx="0" presStyleCnt="1">
        <dgm:presLayoutVars>
          <dgm:bulletEnabled val="1"/>
        </dgm:presLayoutVars>
      </dgm:prSet>
      <dgm:spPr/>
    </dgm:pt>
    <dgm:pt modelId="{A021A1D0-8E40-4A5D-82C3-700CB692EC03}" type="pres">
      <dgm:prSet presAssocID="{8BA968B7-47D3-4BCF-BE10-3EF02B8CD174}" presName="rect2" presStyleLbl="fgImgPlace1" presStyleIdx="0" presStyleCnt="1"/>
      <dgm:spPr>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dgm:spPr>
    </dgm:pt>
  </dgm:ptLst>
  <dgm:cxnLst>
    <dgm:cxn modelId="{ED482060-09D8-43F8-AB50-EC87AFDD0B41}" srcId="{26420A4E-6F4F-455D-95A3-4C97C38EDC12}" destId="{8BA968B7-47D3-4BCF-BE10-3EF02B8CD174}" srcOrd="0" destOrd="0" parTransId="{64A36844-EB72-4500-81B9-9A93D7DD8B5B}" sibTransId="{929F9515-29E9-453F-9FB6-27B82BAFEFCE}"/>
    <dgm:cxn modelId="{C191858A-0399-4434-B5DF-5C6F876BDAEC}" type="presOf" srcId="{26420A4E-6F4F-455D-95A3-4C97C38EDC12}" destId="{7EF72DF0-99EB-420F-9D1A-7140FCC7C98A}" srcOrd="0" destOrd="0" presId="urn:microsoft.com/office/officeart/2008/layout/PictureStrips"/>
    <dgm:cxn modelId="{794700CB-7863-4C6B-8426-7D8BDE413714}" type="presOf" srcId="{8BA968B7-47D3-4BCF-BE10-3EF02B8CD174}" destId="{B28DA5D9-B227-4C5B-BEE2-EDC74342BA64}" srcOrd="0" destOrd="0" presId="urn:microsoft.com/office/officeart/2008/layout/PictureStrips"/>
    <dgm:cxn modelId="{4E83D83C-0C94-461E-9F8B-C642D3F26F3C}" type="presParOf" srcId="{7EF72DF0-99EB-420F-9D1A-7140FCC7C98A}" destId="{E5E796F9-1205-496E-A9AC-BF74A690D781}" srcOrd="0" destOrd="0" presId="urn:microsoft.com/office/officeart/2008/layout/PictureStrips"/>
    <dgm:cxn modelId="{C80461FA-CFBD-49AA-843E-AB21158EECAA}" type="presParOf" srcId="{E5E796F9-1205-496E-A9AC-BF74A690D781}" destId="{B28DA5D9-B227-4C5B-BEE2-EDC74342BA64}" srcOrd="0" destOrd="0" presId="urn:microsoft.com/office/officeart/2008/layout/PictureStrips"/>
    <dgm:cxn modelId="{90E598A0-3B31-49C4-906B-7CB5551E472B}" type="presParOf" srcId="{E5E796F9-1205-496E-A9AC-BF74A690D781}" destId="{A021A1D0-8E40-4A5D-82C3-700CB692EC03}" srcOrd="1" destOrd="0" presId="urn:microsoft.com/office/officeart/2008/layout/PictureStrip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420A4E-6F4F-455D-95A3-4C97C38EDC12}" type="doc">
      <dgm:prSet loTypeId="urn:microsoft.com/office/officeart/2008/layout/PictureStrips" loCatId="list" qsTypeId="urn:microsoft.com/office/officeart/2005/8/quickstyle/simple1" qsCatId="simple" csTypeId="urn:microsoft.com/office/officeart/2005/8/colors/accent1_2" csCatId="accent1" phldr="1"/>
      <dgm:spPr/>
    </dgm:pt>
    <dgm:pt modelId="{8BA968B7-47D3-4BCF-BE10-3EF02B8CD174}">
      <dgm:prSet phldrT="[Text]" custT="1"/>
      <dgm:spPr>
        <a:ln>
          <a:solidFill>
            <a:srgbClr val="C00000"/>
          </a:solidFill>
        </a:ln>
      </dgm:spPr>
      <dgm:t>
        <a:bodyPr/>
        <a:lstStyle/>
        <a:p>
          <a:pPr>
            <a:buClr>
              <a:schemeClr val="dk1"/>
            </a:buClr>
            <a:buSzPts val="800"/>
            <a:buFont typeface="Calibri"/>
            <a:buNone/>
          </a:pPr>
          <a:r>
            <a:rPr lang="en-CA" sz="900" b="1" dirty="0">
              <a:latin typeface="Calibri"/>
              <a:ea typeface="Calibri"/>
              <a:cs typeface="Calibri"/>
              <a:sym typeface="Calibri"/>
            </a:rPr>
            <a:t>BST- 2MHSI-25X</a:t>
          </a:r>
        </a:p>
        <a:p>
          <a:pPr>
            <a:buClr>
              <a:schemeClr val="dk1"/>
            </a:buClr>
            <a:buSzPts val="800"/>
            <a:buFont typeface="Calibri"/>
            <a:buNone/>
          </a:pPr>
          <a:r>
            <a:rPr lang="en-CA" sz="900" dirty="0">
              <a:latin typeface="Calibri"/>
              <a:ea typeface="Calibri"/>
              <a:cs typeface="Calibri"/>
              <a:sym typeface="Calibri"/>
            </a:rPr>
            <a:t>H.265 2MP 25x Starlight POE IR PTZ, Up to 1920×1080@30fps</a:t>
          </a:r>
        </a:p>
        <a:p>
          <a:pPr>
            <a:buClr>
              <a:srgbClr val="000000"/>
            </a:buClr>
            <a:buSzPts val="800"/>
          </a:pPr>
          <a:r>
            <a:rPr lang="en-CA" sz="900" dirty="0">
              <a:latin typeface="Calibri"/>
              <a:ea typeface="Calibri"/>
              <a:cs typeface="Calibri"/>
              <a:sym typeface="Calibri"/>
            </a:rPr>
            <a:t>Mechanical WDR 140dB, IR Range: 100m, IP66 </a:t>
          </a:r>
          <a:endParaRPr lang="en-CA" sz="900" dirty="0"/>
        </a:p>
      </dgm:t>
    </dgm:pt>
    <dgm:pt modelId="{64A36844-EB72-4500-81B9-9A93D7DD8B5B}" type="parTrans" cxnId="{ED482060-09D8-43F8-AB50-EC87AFDD0B41}">
      <dgm:prSet/>
      <dgm:spPr/>
      <dgm:t>
        <a:bodyPr/>
        <a:lstStyle/>
        <a:p>
          <a:endParaRPr lang="en-CA"/>
        </a:p>
      </dgm:t>
    </dgm:pt>
    <dgm:pt modelId="{929F9515-29E9-453F-9FB6-27B82BAFEFCE}" type="sibTrans" cxnId="{ED482060-09D8-43F8-AB50-EC87AFDD0B41}">
      <dgm:prSet/>
      <dgm:spPr/>
      <dgm:t>
        <a:bodyPr/>
        <a:lstStyle/>
        <a:p>
          <a:endParaRPr lang="en-CA"/>
        </a:p>
      </dgm:t>
    </dgm:pt>
    <dgm:pt modelId="{7EF72DF0-99EB-420F-9D1A-7140FCC7C98A}" type="pres">
      <dgm:prSet presAssocID="{26420A4E-6F4F-455D-95A3-4C97C38EDC12}" presName="Name0" presStyleCnt="0">
        <dgm:presLayoutVars>
          <dgm:dir/>
          <dgm:resizeHandles val="exact"/>
        </dgm:presLayoutVars>
      </dgm:prSet>
      <dgm:spPr/>
    </dgm:pt>
    <dgm:pt modelId="{E5E796F9-1205-496E-A9AC-BF74A690D781}" type="pres">
      <dgm:prSet presAssocID="{8BA968B7-47D3-4BCF-BE10-3EF02B8CD174}" presName="composite" presStyleCnt="0"/>
      <dgm:spPr/>
    </dgm:pt>
    <dgm:pt modelId="{B28DA5D9-B227-4C5B-BEE2-EDC74342BA64}" type="pres">
      <dgm:prSet presAssocID="{8BA968B7-47D3-4BCF-BE10-3EF02B8CD174}" presName="rect1" presStyleLbl="trAlignAcc1" presStyleIdx="0" presStyleCnt="1" custScaleY="124674">
        <dgm:presLayoutVars>
          <dgm:bulletEnabled val="1"/>
        </dgm:presLayoutVars>
      </dgm:prSet>
      <dgm:spPr/>
    </dgm:pt>
    <dgm:pt modelId="{A021A1D0-8E40-4A5D-82C3-700CB692EC03}" type="pres">
      <dgm:prSet presAssocID="{8BA968B7-47D3-4BCF-BE10-3EF02B8CD174}" presName="rect2" presStyleLbl="fgImgPlace1" presStyleIdx="0" presStyleCnt="1"/>
      <dgm:spPr>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dgm:spPr>
    </dgm:pt>
  </dgm:ptLst>
  <dgm:cxnLst>
    <dgm:cxn modelId="{ED482060-09D8-43F8-AB50-EC87AFDD0B41}" srcId="{26420A4E-6F4F-455D-95A3-4C97C38EDC12}" destId="{8BA968B7-47D3-4BCF-BE10-3EF02B8CD174}" srcOrd="0" destOrd="0" parTransId="{64A36844-EB72-4500-81B9-9A93D7DD8B5B}" sibTransId="{929F9515-29E9-453F-9FB6-27B82BAFEFCE}"/>
    <dgm:cxn modelId="{C191858A-0399-4434-B5DF-5C6F876BDAEC}" type="presOf" srcId="{26420A4E-6F4F-455D-95A3-4C97C38EDC12}" destId="{7EF72DF0-99EB-420F-9D1A-7140FCC7C98A}" srcOrd="0" destOrd="0" presId="urn:microsoft.com/office/officeart/2008/layout/PictureStrips"/>
    <dgm:cxn modelId="{794700CB-7863-4C6B-8426-7D8BDE413714}" type="presOf" srcId="{8BA968B7-47D3-4BCF-BE10-3EF02B8CD174}" destId="{B28DA5D9-B227-4C5B-BEE2-EDC74342BA64}" srcOrd="0" destOrd="0" presId="urn:microsoft.com/office/officeart/2008/layout/PictureStrips"/>
    <dgm:cxn modelId="{4E83D83C-0C94-461E-9F8B-C642D3F26F3C}" type="presParOf" srcId="{7EF72DF0-99EB-420F-9D1A-7140FCC7C98A}" destId="{E5E796F9-1205-496E-A9AC-BF74A690D781}" srcOrd="0" destOrd="0" presId="urn:microsoft.com/office/officeart/2008/layout/PictureStrips"/>
    <dgm:cxn modelId="{C80461FA-CFBD-49AA-843E-AB21158EECAA}" type="presParOf" srcId="{E5E796F9-1205-496E-A9AC-BF74A690D781}" destId="{B28DA5D9-B227-4C5B-BEE2-EDC74342BA64}" srcOrd="0" destOrd="0" presId="urn:microsoft.com/office/officeart/2008/layout/PictureStrips"/>
    <dgm:cxn modelId="{90E598A0-3B31-49C4-906B-7CB5551E472B}" type="presParOf" srcId="{E5E796F9-1205-496E-A9AC-BF74A690D781}" destId="{A021A1D0-8E40-4A5D-82C3-700CB692EC03}" srcOrd="1" destOrd="0" presId="urn:microsoft.com/office/officeart/2008/layout/PictureStrips"/>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16BDE-F2B6-426F-AC5C-337DDC4CFEA9}">
      <dsp:nvSpPr>
        <dsp:cNvPr id="0" name=""/>
        <dsp:cNvSpPr/>
      </dsp:nvSpPr>
      <dsp:spPr>
        <a:xfrm>
          <a:off x="844" y="0"/>
          <a:ext cx="1485826" cy="1260550"/>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7000" r="-7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B8FB98-02AB-4F9B-9636-999D970B9BC8}">
      <dsp:nvSpPr>
        <dsp:cNvPr id="0" name=""/>
        <dsp:cNvSpPr/>
      </dsp:nvSpPr>
      <dsp:spPr>
        <a:xfrm>
          <a:off x="242723" y="756330"/>
          <a:ext cx="1485826" cy="126055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b="1" kern="1200" dirty="0">
              <a:latin typeface="Calibri" panose="020F0502020204030204" pitchFamily="34" charset="0"/>
            </a:rPr>
            <a:t>BST-DF905IR25</a:t>
          </a:r>
          <a:endParaRPr lang="en-CA" sz="1100" kern="1200" dirty="0">
            <a:latin typeface="Calibri" panose="020F0502020204030204" pitchFamily="34" charset="0"/>
          </a:endParaRPr>
        </a:p>
        <a:p>
          <a:pPr marL="0" lvl="0" indent="0" algn="ctr" defTabSz="488950">
            <a:lnSpc>
              <a:spcPct val="90000"/>
            </a:lnSpc>
            <a:spcBef>
              <a:spcPct val="0"/>
            </a:spcBef>
            <a:spcAft>
              <a:spcPct val="35000"/>
            </a:spcAft>
            <a:buNone/>
          </a:pPr>
          <a:r>
            <a:rPr lang="it-IT" sz="1100" kern="1200" dirty="0">
              <a:latin typeface="Calibri" panose="020F0502020204030204" pitchFamily="34" charset="0"/>
            </a:rPr>
            <a:t>5MP Starlight Vandal proof Mini IR Dome Camera, H.265 Compression, WDR 120dB, IR Range: 10-15m, IP66</a:t>
          </a:r>
          <a:endParaRPr lang="en-CA" sz="1100" kern="1200" dirty="0"/>
        </a:p>
      </dsp:txBody>
      <dsp:txXfrm>
        <a:off x="279643" y="793250"/>
        <a:ext cx="1411986" cy="1186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DA5D9-B227-4C5B-BEE2-EDC74342BA64}">
      <dsp:nvSpPr>
        <dsp:cNvPr id="0" name=""/>
        <dsp:cNvSpPr/>
      </dsp:nvSpPr>
      <dsp:spPr>
        <a:xfrm>
          <a:off x="163029" y="108390"/>
          <a:ext cx="3865464" cy="1546306"/>
        </a:xfrm>
        <a:prstGeom prst="rect">
          <a:avLst/>
        </a:prstGeom>
        <a:solidFill>
          <a:schemeClr val="lt1">
            <a:alpha val="40000"/>
            <a:hueOff val="0"/>
            <a:satOff val="0"/>
            <a:lumOff val="0"/>
            <a:alphaOff val="0"/>
          </a:schemeClr>
        </a:solidFill>
        <a:ln w="9525" cap="flat" cmpd="sng" algn="ctr">
          <a:solidFill>
            <a:srgbClr val="C00000"/>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90" tIns="38100" rIns="38100" bIns="38100" numCol="1" spcCol="1270" anchor="ctr" anchorCtr="0">
          <a:noAutofit/>
        </a:bodyPr>
        <a:lstStyle/>
        <a:p>
          <a:pPr marL="0" lvl="0" indent="0" algn="l" defTabSz="444500">
            <a:lnSpc>
              <a:spcPct val="90000"/>
            </a:lnSpc>
            <a:spcBef>
              <a:spcPct val="0"/>
            </a:spcBef>
            <a:spcAft>
              <a:spcPct val="35000"/>
            </a:spcAft>
            <a:buClr>
              <a:srgbClr val="000000"/>
            </a:buClr>
            <a:buSzPts val="800"/>
            <a:buNone/>
          </a:pPr>
          <a:r>
            <a:rPr lang="en-CA" sz="1000" b="1" kern="1200" dirty="0">
              <a:latin typeface="Calibri"/>
              <a:ea typeface="Calibri"/>
              <a:cs typeface="Calibri"/>
              <a:sym typeface="Calibri"/>
            </a:rPr>
            <a:t>BST-D12P360</a:t>
          </a:r>
        </a:p>
        <a:p>
          <a:pPr marL="0" lvl="0" indent="0" algn="l" defTabSz="444500">
            <a:lnSpc>
              <a:spcPct val="100000"/>
            </a:lnSpc>
            <a:spcBef>
              <a:spcPct val="0"/>
            </a:spcBef>
            <a:spcAft>
              <a:spcPct val="35000"/>
            </a:spcAft>
            <a:buClr>
              <a:srgbClr val="000000"/>
            </a:buClr>
            <a:buSzPts val="800"/>
            <a:buNone/>
          </a:pPr>
          <a:r>
            <a:rPr lang="en-CA" sz="1000" kern="1200" dirty="0">
              <a:latin typeface="Calibri"/>
              <a:ea typeface="Calibri"/>
              <a:cs typeface="Calibri"/>
              <a:sym typeface="Calibri"/>
            </a:rPr>
            <a:t>12MP 360° Panoramic Fisheye Camera, Up To 4000 × 3072@20fps,  H.265/H.264 HP/MP/BP/M-JPEG Codec</a:t>
          </a:r>
        </a:p>
        <a:p>
          <a:pPr marL="0" lvl="0" indent="0" algn="l" defTabSz="444500">
            <a:lnSpc>
              <a:spcPct val="100000"/>
            </a:lnSpc>
            <a:spcBef>
              <a:spcPct val="0"/>
            </a:spcBef>
            <a:spcAft>
              <a:spcPct val="35000"/>
            </a:spcAft>
            <a:buClr>
              <a:srgbClr val="000000"/>
            </a:buClr>
            <a:buSzPts val="800"/>
            <a:buNone/>
          </a:pPr>
          <a:r>
            <a:rPr lang="en-CA" sz="1000" kern="1200" dirty="0">
              <a:latin typeface="Calibri"/>
              <a:ea typeface="Calibri"/>
              <a:cs typeface="Calibri"/>
              <a:sym typeface="Calibri"/>
            </a:rPr>
            <a:t>VCA Tripwire/Double Tripwire/Perimeter/Early Warning/Heat Map/Audio /Video Detection/Auto tracking,  Min. Illumination Color: 0.01 Lux, B/W: 0.005 Lux, 0 Lux with IR, Up to 15m IR Range IP66,IK10 </a:t>
          </a:r>
          <a:endParaRPr lang="en-CA" sz="1000" kern="1200" dirty="0"/>
        </a:p>
      </dsp:txBody>
      <dsp:txXfrm>
        <a:off x="163029" y="108390"/>
        <a:ext cx="3865464" cy="1546306"/>
      </dsp:txXfrm>
    </dsp:sp>
    <dsp:sp modelId="{A021A1D0-8E40-4A5D-82C3-700CB692EC03}">
      <dsp:nvSpPr>
        <dsp:cNvPr id="0" name=""/>
        <dsp:cNvSpPr/>
      </dsp:nvSpPr>
      <dsp:spPr>
        <a:xfrm>
          <a:off x="1967" y="103081"/>
          <a:ext cx="845570" cy="1268355"/>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DA5D9-B227-4C5B-BEE2-EDC74342BA64}">
      <dsp:nvSpPr>
        <dsp:cNvPr id="0" name=""/>
        <dsp:cNvSpPr/>
      </dsp:nvSpPr>
      <dsp:spPr>
        <a:xfrm>
          <a:off x="164774" y="330954"/>
          <a:ext cx="3954584" cy="1540730"/>
        </a:xfrm>
        <a:prstGeom prst="rect">
          <a:avLst/>
        </a:prstGeom>
        <a:solidFill>
          <a:schemeClr val="lt1">
            <a:alpha val="40000"/>
            <a:hueOff val="0"/>
            <a:satOff val="0"/>
            <a:lumOff val="0"/>
            <a:alphaOff val="0"/>
          </a:schemeClr>
        </a:solidFill>
        <a:ln w="9525" cap="flat" cmpd="sng" algn="ctr">
          <a:solidFill>
            <a:srgbClr val="C00000"/>
          </a:solidFill>
          <a:prstDash val="solid"/>
        </a:ln>
        <a:effectLst/>
      </dsp:spPr>
      <dsp:style>
        <a:lnRef idx="1">
          <a:scrgbClr r="0" g="0" b="0"/>
        </a:lnRef>
        <a:fillRef idx="1">
          <a:scrgbClr r="0" g="0" b="0"/>
        </a:fillRef>
        <a:effectRef idx="0">
          <a:scrgbClr r="0" g="0" b="0"/>
        </a:effectRef>
        <a:fontRef idx="minor"/>
      </dsp:style>
      <dsp:txBody>
        <a:bodyPr spcFirstLastPara="0" vert="horz" wrap="square" lIns="837054" tIns="34290" rIns="34290" bIns="34290" numCol="1" spcCol="1270" anchor="ctr" anchorCtr="0">
          <a:noAutofit/>
        </a:bodyPr>
        <a:lstStyle/>
        <a:p>
          <a:pPr marL="0" lvl="0" indent="0" algn="l" defTabSz="400050">
            <a:lnSpc>
              <a:spcPct val="90000"/>
            </a:lnSpc>
            <a:spcBef>
              <a:spcPct val="0"/>
            </a:spcBef>
            <a:spcAft>
              <a:spcPct val="35000"/>
            </a:spcAft>
            <a:buClr>
              <a:schemeClr val="dk1"/>
            </a:buClr>
            <a:buSzPts val="800"/>
            <a:buFont typeface="Calibri"/>
            <a:buNone/>
          </a:pPr>
          <a:r>
            <a:rPr lang="en-CA" sz="900" b="1" i="0" u="none" strike="noStrike" kern="1200" cap="none" dirty="0">
              <a:solidFill>
                <a:schemeClr val="tx1"/>
              </a:solidFill>
              <a:latin typeface="Calibri"/>
              <a:ea typeface="Calibri"/>
              <a:cs typeface="Calibri"/>
              <a:sym typeface="Calibri"/>
            </a:rPr>
            <a:t>BST-2MHSI-33X </a:t>
          </a:r>
          <a:endParaRPr lang="en-CA" sz="900" b="1" kern="1200" dirty="0">
            <a:solidFill>
              <a:schemeClr val="tx1"/>
            </a:solidFill>
          </a:endParaRPr>
        </a:p>
        <a:p>
          <a:pPr marL="0" lvl="0" indent="0" algn="l" defTabSz="400050">
            <a:lnSpc>
              <a:spcPct val="90000"/>
            </a:lnSpc>
            <a:spcBef>
              <a:spcPct val="0"/>
            </a:spcBef>
            <a:spcAft>
              <a:spcPct val="35000"/>
            </a:spcAft>
            <a:buClr>
              <a:schemeClr val="dk1"/>
            </a:buClr>
            <a:buSzPts val="800"/>
            <a:buFont typeface="Calibri"/>
            <a:buNone/>
          </a:pPr>
          <a:r>
            <a:rPr lang="en" sz="900" i="0" u="none" strike="noStrike" kern="1200" cap="none" dirty="0">
              <a:solidFill>
                <a:schemeClr val="tx1"/>
              </a:solidFill>
              <a:latin typeface="Calibri"/>
              <a:ea typeface="Calibri"/>
              <a:cs typeface="Calibri"/>
              <a:sym typeface="Calibri"/>
            </a:rPr>
            <a:t>H.265 2MP 33x Starlight IR PTZ</a:t>
          </a:r>
          <a:br>
            <a:rPr lang="en" sz="900" i="0" u="none" strike="noStrike" kern="1200" cap="none" dirty="0">
              <a:solidFill>
                <a:schemeClr val="tx1"/>
              </a:solidFill>
              <a:latin typeface="Calibri"/>
              <a:ea typeface="Calibri"/>
              <a:cs typeface="Calibri"/>
              <a:sym typeface="Calibri"/>
            </a:rPr>
          </a:br>
          <a:r>
            <a:rPr lang="en" sz="900" i="0" u="none" strike="noStrike" kern="1200" cap="none" dirty="0">
              <a:solidFill>
                <a:schemeClr val="tx1"/>
              </a:solidFill>
              <a:latin typeface="Calibri"/>
              <a:ea typeface="Calibri"/>
              <a:cs typeface="Calibri"/>
              <a:sym typeface="Calibri"/>
            </a:rPr>
            <a:t>2MP Full HD </a:t>
          </a:r>
          <a:r>
            <a:rPr lang="en-US" sz="900" i="0" u="none" strike="noStrike" kern="1200" cap="none" dirty="0">
              <a:solidFill>
                <a:schemeClr val="tx1"/>
              </a:solidFill>
              <a:latin typeface="Calibri"/>
              <a:ea typeface="Calibri"/>
              <a:cs typeface="Calibri"/>
              <a:sym typeface="Calibri"/>
            </a:rPr>
            <a:t>Speed </a:t>
          </a:r>
          <a:r>
            <a:rPr lang="en" sz="900" i="0" u="none" strike="noStrike" kern="1200" cap="none" dirty="0">
              <a:solidFill>
                <a:schemeClr val="tx1"/>
              </a:solidFill>
              <a:latin typeface="Calibri"/>
              <a:ea typeface="Calibri"/>
              <a:cs typeface="Calibri"/>
              <a:sym typeface="Calibri"/>
            </a:rPr>
            <a:t>Dome PTZ Camera, 1080p@30fps, 360°continuous pan rotation, IP66 - </a:t>
          </a:r>
          <a:r>
            <a:rPr lang="en-US" sz="900" i="0" u="none" strike="noStrike" kern="1200" cap="none" dirty="0">
              <a:solidFill>
                <a:schemeClr val="tx1"/>
              </a:solidFill>
              <a:latin typeface="Calibri"/>
              <a:ea typeface="Calibri"/>
              <a:cs typeface="Calibri"/>
              <a:sym typeface="Calibri"/>
            </a:rPr>
            <a:t>IK10</a:t>
          </a:r>
          <a:r>
            <a:rPr lang="en" sz="900" i="0" u="none" strike="noStrike" kern="1200" cap="none" dirty="0">
              <a:solidFill>
                <a:schemeClr val="tx1"/>
              </a:solidFill>
              <a:latin typeface="Calibri"/>
              <a:ea typeface="Calibri"/>
              <a:cs typeface="Calibri"/>
              <a:sym typeface="Calibri"/>
            </a:rPr>
            <a:t>, </a:t>
          </a:r>
          <a:r>
            <a:rPr lang="en-CA" sz="900" kern="1200" dirty="0">
              <a:solidFill>
                <a:schemeClr val="tx1"/>
              </a:solidFill>
              <a:latin typeface="Calibri"/>
              <a:ea typeface="Calibri"/>
              <a:cs typeface="Calibri"/>
              <a:sym typeface="Calibri"/>
            </a:rPr>
            <a:t>Mechanical WDR 140dB</a:t>
          </a:r>
          <a:br>
            <a:rPr lang="en-CA" sz="900" kern="1200" dirty="0">
              <a:solidFill>
                <a:schemeClr val="tx1"/>
              </a:solidFill>
              <a:latin typeface="Calibri"/>
              <a:ea typeface="Calibri"/>
              <a:cs typeface="Calibri"/>
              <a:sym typeface="Calibri"/>
            </a:rPr>
          </a:br>
          <a:r>
            <a:rPr lang="en-CA" sz="900" kern="1200" dirty="0">
              <a:solidFill>
                <a:schemeClr val="tx1"/>
              </a:solidFill>
              <a:latin typeface="Calibri"/>
              <a:ea typeface="Calibri"/>
              <a:cs typeface="Calibri"/>
              <a:sym typeface="Calibri"/>
            </a:rPr>
            <a:t>  IR Range: 150m, Optical Zoom: 33x, NIR, WDR, 3D DNR, HLC, Dual-ICR, AWB, AGC, BLC</a:t>
          </a:r>
          <a:endParaRPr lang="en-CA" sz="900" kern="1200" dirty="0"/>
        </a:p>
      </dsp:txBody>
      <dsp:txXfrm>
        <a:off x="164774" y="330954"/>
        <a:ext cx="3954584" cy="1540730"/>
      </dsp:txXfrm>
    </dsp:sp>
    <dsp:sp modelId="{A021A1D0-8E40-4A5D-82C3-700CB692EC03}">
      <dsp:nvSpPr>
        <dsp:cNvPr id="0" name=""/>
        <dsp:cNvSpPr/>
      </dsp:nvSpPr>
      <dsp:spPr>
        <a:xfrm>
          <a:off x="0" y="304910"/>
          <a:ext cx="865065" cy="1297598"/>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DA5D9-B227-4C5B-BEE2-EDC74342BA64}">
      <dsp:nvSpPr>
        <dsp:cNvPr id="0" name=""/>
        <dsp:cNvSpPr/>
      </dsp:nvSpPr>
      <dsp:spPr>
        <a:xfrm>
          <a:off x="161218" y="361646"/>
          <a:ext cx="3869243" cy="1209138"/>
        </a:xfrm>
        <a:prstGeom prst="rect">
          <a:avLst/>
        </a:prstGeom>
        <a:solidFill>
          <a:schemeClr val="lt1">
            <a:alpha val="40000"/>
            <a:hueOff val="0"/>
            <a:satOff val="0"/>
            <a:lumOff val="0"/>
            <a:alphaOff val="0"/>
          </a:schemeClr>
        </a:solidFill>
        <a:ln w="9525" cap="flat" cmpd="sng" algn="ctr">
          <a:solidFill>
            <a:srgbClr val="C00000"/>
          </a:solidFill>
          <a:prstDash val="solid"/>
        </a:ln>
        <a:effectLst/>
      </dsp:spPr>
      <dsp:style>
        <a:lnRef idx="1">
          <a:scrgbClr r="0" g="0" b="0"/>
        </a:lnRef>
        <a:fillRef idx="1">
          <a:scrgbClr r="0" g="0" b="0"/>
        </a:fillRef>
        <a:effectRef idx="0">
          <a:scrgbClr r="0" g="0" b="0"/>
        </a:effectRef>
        <a:fontRef idx="minor"/>
      </dsp:style>
      <dsp:txBody>
        <a:bodyPr spcFirstLastPara="0" vert="horz" wrap="square" lIns="818990" tIns="34290" rIns="34290" bIns="34290" numCol="1" spcCol="1270" anchor="ctr" anchorCtr="0">
          <a:noAutofit/>
        </a:bodyPr>
        <a:lstStyle/>
        <a:p>
          <a:pPr marL="0" lvl="0" indent="0" algn="l" defTabSz="400050">
            <a:lnSpc>
              <a:spcPct val="90000"/>
            </a:lnSpc>
            <a:spcBef>
              <a:spcPct val="0"/>
            </a:spcBef>
            <a:spcAft>
              <a:spcPct val="35000"/>
            </a:spcAft>
            <a:buClr>
              <a:srgbClr val="000000"/>
            </a:buClr>
            <a:buSzPts val="800"/>
            <a:buNone/>
          </a:pPr>
          <a:r>
            <a:rPr lang="en-CA" sz="900" b="1" kern="1200" dirty="0">
              <a:latin typeface="Calibri"/>
              <a:ea typeface="Calibri"/>
              <a:cs typeface="Calibri"/>
              <a:sym typeface="Calibri"/>
            </a:rPr>
            <a:t>BST-2MHSI-44X</a:t>
          </a:r>
        </a:p>
        <a:p>
          <a:pPr marL="0" lvl="0" indent="0" algn="l" defTabSz="400050">
            <a:lnSpc>
              <a:spcPct val="90000"/>
            </a:lnSpc>
            <a:spcBef>
              <a:spcPct val="0"/>
            </a:spcBef>
            <a:spcAft>
              <a:spcPct val="35000"/>
            </a:spcAft>
            <a:buClr>
              <a:srgbClr val="000000"/>
            </a:buClr>
            <a:buSzPts val="800"/>
            <a:buNone/>
          </a:pPr>
          <a:r>
            <a:rPr lang="en-CA" sz="900" kern="1200" dirty="0">
              <a:latin typeface="Calibri"/>
              <a:ea typeface="Calibri"/>
              <a:cs typeface="Calibri"/>
              <a:sym typeface="Calibri"/>
            </a:rPr>
            <a:t>2MP 44x Super Starlight AEW IR PTZ, S+265/H.265/H.264, HP/MP/BP/M-JPEG Codec, Up to 1920×1080@60fps, Smart IR, IR Range: 400m, WDR 140db,  IP66</a:t>
          </a:r>
          <a:endParaRPr lang="en-CA" sz="900" kern="1200" dirty="0"/>
        </a:p>
      </dsp:txBody>
      <dsp:txXfrm>
        <a:off x="161218" y="361646"/>
        <a:ext cx="3869243" cy="1209138"/>
      </dsp:txXfrm>
    </dsp:sp>
    <dsp:sp modelId="{A021A1D0-8E40-4A5D-82C3-700CB692EC03}">
      <dsp:nvSpPr>
        <dsp:cNvPr id="0" name=""/>
        <dsp:cNvSpPr/>
      </dsp:nvSpPr>
      <dsp:spPr>
        <a:xfrm>
          <a:off x="0" y="186993"/>
          <a:ext cx="846397" cy="1269595"/>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DA5D9-B227-4C5B-BEE2-EDC74342BA64}">
      <dsp:nvSpPr>
        <dsp:cNvPr id="0" name=""/>
        <dsp:cNvSpPr/>
      </dsp:nvSpPr>
      <dsp:spPr>
        <a:xfrm>
          <a:off x="164774" y="330954"/>
          <a:ext cx="3954584" cy="1540730"/>
        </a:xfrm>
        <a:prstGeom prst="rect">
          <a:avLst/>
        </a:prstGeom>
        <a:solidFill>
          <a:schemeClr val="lt1">
            <a:alpha val="40000"/>
            <a:hueOff val="0"/>
            <a:satOff val="0"/>
            <a:lumOff val="0"/>
            <a:alphaOff val="0"/>
          </a:schemeClr>
        </a:solidFill>
        <a:ln w="9525" cap="flat" cmpd="sng" algn="ctr">
          <a:solidFill>
            <a:srgbClr val="C00000"/>
          </a:solidFill>
          <a:prstDash val="solid"/>
        </a:ln>
        <a:effectLst/>
      </dsp:spPr>
      <dsp:style>
        <a:lnRef idx="1">
          <a:scrgbClr r="0" g="0" b="0"/>
        </a:lnRef>
        <a:fillRef idx="1">
          <a:scrgbClr r="0" g="0" b="0"/>
        </a:fillRef>
        <a:effectRef idx="0">
          <a:scrgbClr r="0" g="0" b="0"/>
        </a:effectRef>
        <a:fontRef idx="minor"/>
      </dsp:style>
      <dsp:txBody>
        <a:bodyPr spcFirstLastPara="0" vert="horz" wrap="square" lIns="837054" tIns="34290" rIns="34290" bIns="34290" numCol="1" spcCol="1270" anchor="ctr" anchorCtr="0">
          <a:noAutofit/>
        </a:bodyPr>
        <a:lstStyle/>
        <a:p>
          <a:pPr marL="0" lvl="0" indent="0" algn="l" defTabSz="400050">
            <a:lnSpc>
              <a:spcPct val="90000"/>
            </a:lnSpc>
            <a:spcBef>
              <a:spcPct val="0"/>
            </a:spcBef>
            <a:spcAft>
              <a:spcPct val="35000"/>
            </a:spcAft>
            <a:buClr>
              <a:schemeClr val="dk1"/>
            </a:buClr>
            <a:buSzPts val="800"/>
            <a:buFont typeface="Calibri"/>
            <a:buNone/>
          </a:pPr>
          <a:r>
            <a:rPr lang="en-CA" sz="900" b="1" kern="1200" dirty="0">
              <a:latin typeface="Calibri"/>
              <a:ea typeface="Calibri"/>
              <a:cs typeface="Calibri"/>
              <a:sym typeface="Calibri"/>
            </a:rPr>
            <a:t>BST- 2MHSI-25X</a:t>
          </a:r>
        </a:p>
        <a:p>
          <a:pPr marL="0" lvl="0" indent="0" algn="l" defTabSz="400050">
            <a:lnSpc>
              <a:spcPct val="90000"/>
            </a:lnSpc>
            <a:spcBef>
              <a:spcPct val="0"/>
            </a:spcBef>
            <a:spcAft>
              <a:spcPct val="35000"/>
            </a:spcAft>
            <a:buClr>
              <a:schemeClr val="dk1"/>
            </a:buClr>
            <a:buSzPts val="800"/>
            <a:buFont typeface="Calibri"/>
            <a:buNone/>
          </a:pPr>
          <a:r>
            <a:rPr lang="en-CA" sz="900" kern="1200" dirty="0">
              <a:latin typeface="Calibri"/>
              <a:ea typeface="Calibri"/>
              <a:cs typeface="Calibri"/>
              <a:sym typeface="Calibri"/>
            </a:rPr>
            <a:t>H.265 2MP 25x Starlight POE IR PTZ, Up to 1920×1080@30fps</a:t>
          </a:r>
        </a:p>
        <a:p>
          <a:pPr marL="0" lvl="0" indent="0" algn="l" defTabSz="400050">
            <a:lnSpc>
              <a:spcPct val="90000"/>
            </a:lnSpc>
            <a:spcBef>
              <a:spcPct val="0"/>
            </a:spcBef>
            <a:spcAft>
              <a:spcPct val="35000"/>
            </a:spcAft>
            <a:buClr>
              <a:srgbClr val="000000"/>
            </a:buClr>
            <a:buSzPts val="800"/>
            <a:buNone/>
          </a:pPr>
          <a:r>
            <a:rPr lang="en-CA" sz="900" kern="1200" dirty="0">
              <a:latin typeface="Calibri"/>
              <a:ea typeface="Calibri"/>
              <a:cs typeface="Calibri"/>
              <a:sym typeface="Calibri"/>
            </a:rPr>
            <a:t>Mechanical WDR 140dB, IR Range: 100m, IP66 </a:t>
          </a:r>
          <a:endParaRPr lang="en-CA" sz="900" kern="1200" dirty="0"/>
        </a:p>
      </dsp:txBody>
      <dsp:txXfrm>
        <a:off x="164774" y="330954"/>
        <a:ext cx="3954584" cy="1540730"/>
      </dsp:txXfrm>
    </dsp:sp>
    <dsp:sp modelId="{A021A1D0-8E40-4A5D-82C3-700CB692EC03}">
      <dsp:nvSpPr>
        <dsp:cNvPr id="0" name=""/>
        <dsp:cNvSpPr/>
      </dsp:nvSpPr>
      <dsp:spPr>
        <a:xfrm>
          <a:off x="0" y="304910"/>
          <a:ext cx="865065" cy="1297598"/>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16" name="Shape 21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350" name="Shape 35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9" name="Shape 369"/>
          <p:cNvSpPr txBox="1">
            <a:spLocks noGrp="1"/>
          </p:cNvSpPr>
          <p:nvPr>
            <p:ph type="body" idx="1"/>
          </p:nvPr>
        </p:nvSpPr>
        <p:spPr>
          <a:xfrm>
            <a:off x="701041" y="4473894"/>
            <a:ext cx="5608320" cy="3660610"/>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370" name="Shape 370"/>
          <p:cNvSpPr txBox="1">
            <a:spLocks noGrp="1"/>
          </p:cNvSpPr>
          <p:nvPr>
            <p:ph type="sldNum" idx="12"/>
          </p:nvPr>
        </p:nvSpPr>
        <p:spPr>
          <a:xfrm>
            <a:off x="3970938" y="8829968"/>
            <a:ext cx="3037840" cy="466345"/>
          </a:xfrm>
          <a:prstGeom prst="rect">
            <a:avLst/>
          </a:prstGeom>
          <a:noFill/>
          <a:ln>
            <a:noFill/>
          </a:ln>
        </p:spPr>
        <p:txBody>
          <a:bodyPr spcFirstLastPara="1" wrap="square" lIns="92805" tIns="46390" rIns="92805" bIns="46390" anchor="b" anchorCtr="0">
            <a:noAutofit/>
          </a:bodyPr>
          <a:lstStyle/>
          <a:p>
            <a:pPr>
              <a:buClr>
                <a:srgbClr val="000000"/>
              </a:buClr>
              <a:buSzPts val="1300"/>
            </a:pPr>
            <a:fld id="{00000000-1234-1234-1234-123412341234}" type="slidenum">
              <a:rPr lang="en" sz="1300"/>
              <a:pPr>
                <a:buClr>
                  <a:srgbClr val="000000"/>
                </a:buClr>
                <a:buSzPts val="1300"/>
              </a:pPr>
              <a:t>13</a:t>
            </a:fld>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701041" y="4473894"/>
            <a:ext cx="5608320" cy="3660610"/>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388" name="Shape 388"/>
          <p:cNvSpPr txBox="1">
            <a:spLocks noGrp="1"/>
          </p:cNvSpPr>
          <p:nvPr>
            <p:ph type="sldNum" idx="12"/>
          </p:nvPr>
        </p:nvSpPr>
        <p:spPr>
          <a:xfrm>
            <a:off x="3970938" y="8829968"/>
            <a:ext cx="3037840" cy="466345"/>
          </a:xfrm>
          <a:prstGeom prst="rect">
            <a:avLst/>
          </a:prstGeom>
          <a:noFill/>
          <a:ln>
            <a:noFill/>
          </a:ln>
        </p:spPr>
        <p:txBody>
          <a:bodyPr spcFirstLastPara="1" wrap="square" lIns="92805" tIns="46390" rIns="92805" bIns="46390" anchor="b" anchorCtr="0">
            <a:noAutofit/>
          </a:bodyPr>
          <a:lstStyle/>
          <a:p>
            <a:pPr>
              <a:buClr>
                <a:srgbClr val="000000"/>
              </a:buClr>
              <a:buSzPts val="1300"/>
            </a:pPr>
            <a:fld id="{00000000-1234-1234-1234-123412341234}" type="slidenum">
              <a:rPr lang="en" sz="1300"/>
              <a:pPr>
                <a:buClr>
                  <a:srgbClr val="000000"/>
                </a:buClr>
                <a:buSzPts val="1300"/>
              </a:pPr>
              <a:t>14</a:t>
            </a:fld>
            <a:endParaRPr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ctr" anchorCtr="0">
            <a:noAutofit/>
          </a:bodyPr>
          <a:lstStyle/>
          <a:p>
            <a:pPr marL="0" indent="0">
              <a:buNone/>
            </a:pPr>
            <a:endParaRPr/>
          </a:p>
        </p:txBody>
      </p:sp>
      <p:sp>
        <p:nvSpPr>
          <p:cNvPr id="86" name="Shape 8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52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396" name="Shape 39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33" name="Shape 2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33" name="Shape 2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6200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33" name="Shape 2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8464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33" name="Shape 2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8656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49" name="Shape 24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65" name="Shape 26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701041" y="4473894"/>
            <a:ext cx="5608320" cy="3660610"/>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282" name="Shape 282"/>
          <p:cNvSpPr txBox="1">
            <a:spLocks noGrp="1"/>
          </p:cNvSpPr>
          <p:nvPr>
            <p:ph type="sldNum" idx="12"/>
          </p:nvPr>
        </p:nvSpPr>
        <p:spPr>
          <a:xfrm>
            <a:off x="3970938" y="8829968"/>
            <a:ext cx="3037840" cy="466345"/>
          </a:xfrm>
          <a:prstGeom prst="rect">
            <a:avLst/>
          </a:prstGeom>
          <a:noFill/>
          <a:ln>
            <a:noFill/>
          </a:ln>
        </p:spPr>
        <p:txBody>
          <a:bodyPr spcFirstLastPara="1" wrap="square" lIns="92805" tIns="46390" rIns="92805" bIns="46390" anchor="b" anchorCtr="0">
            <a:noAutofit/>
          </a:bodyPr>
          <a:lstStyle/>
          <a:p>
            <a:pPr>
              <a:buClr>
                <a:srgbClr val="000000"/>
              </a:buClr>
              <a:buSzPts val="1300"/>
            </a:pPr>
            <a:fld id="{00000000-1234-1234-1234-123412341234}" type="slidenum">
              <a:rPr lang="en" sz="1300"/>
              <a:pPr>
                <a:buClr>
                  <a:srgbClr val="000000"/>
                </a:buClr>
                <a:buSzPts val="1300"/>
              </a:pPr>
              <a:t>8</a:t>
            </a:fld>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701041" y="4473893"/>
            <a:ext cx="5608320" cy="3660458"/>
          </a:xfrm>
          <a:prstGeom prst="rect">
            <a:avLst/>
          </a:prstGeom>
          <a:noFill/>
          <a:ln>
            <a:noFill/>
          </a:ln>
        </p:spPr>
        <p:txBody>
          <a:bodyPr spcFirstLastPara="1" wrap="square" lIns="92805" tIns="92805" rIns="92805" bIns="92805" anchor="t" anchorCtr="0">
            <a:noAutofit/>
          </a:bodyPr>
          <a:lstStyle/>
          <a:p>
            <a:pPr marL="0" indent="0">
              <a:buClr>
                <a:schemeClr val="dk1"/>
              </a:buClr>
              <a:buSzPts val="1300"/>
              <a:buNone/>
            </a:pPr>
            <a:endParaRPr>
              <a:solidFill>
                <a:schemeClr val="dk1"/>
              </a:solidFill>
              <a:latin typeface="Calibri"/>
              <a:ea typeface="Calibri"/>
              <a:cs typeface="Calibri"/>
              <a:sym typeface="Calibri"/>
            </a:endParaRPr>
          </a:p>
        </p:txBody>
      </p:sp>
      <p:sp>
        <p:nvSpPr>
          <p:cNvPr id="327" name="Shape 32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62" name="Shape 62"/>
          <p:cNvSpPr txBox="1">
            <a:spLocks noGrp="1"/>
          </p:cNvSpPr>
          <p:nvPr>
            <p:ph type="subTitle" idx="1"/>
          </p:nvPr>
        </p:nvSpPr>
        <p:spPr>
          <a:xfrm>
            <a:off x="1143000" y="2701528"/>
            <a:ext cx="6858000" cy="1241821"/>
          </a:xfrm>
          <a:prstGeom prst="rect">
            <a:avLst/>
          </a:prstGeom>
          <a:noFill/>
          <a:ln>
            <a:noFill/>
          </a:ln>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68" name="Shape 68"/>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3888" y="1282304"/>
            <a:ext cx="7886700" cy="2139553"/>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74" name="Shape 74"/>
          <p:cNvSpPr txBox="1">
            <a:spLocks noGrp="1"/>
          </p:cNvSpPr>
          <p:nvPr>
            <p:ph type="body" idx="1"/>
          </p:nvPr>
        </p:nvSpPr>
        <p:spPr>
          <a:xfrm>
            <a:off x="623888" y="3442097"/>
            <a:ext cx="7886700" cy="112514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80" name="Shape 80"/>
          <p:cNvSpPr txBox="1">
            <a:spLocks noGrp="1"/>
          </p:cNvSpPr>
          <p:nvPr>
            <p:ph type="body" idx="1"/>
          </p:nvPr>
        </p:nvSpPr>
        <p:spPr>
          <a:xfrm>
            <a:off x="6286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2"/>
          </p:nvPr>
        </p:nvSpPr>
        <p:spPr>
          <a:xfrm>
            <a:off x="46291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9841"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87" name="Shape 87"/>
          <p:cNvSpPr txBox="1">
            <a:spLocks noGrp="1"/>
          </p:cNvSpPr>
          <p:nvPr>
            <p:ph type="body" idx="1"/>
          </p:nvPr>
        </p:nvSpPr>
        <p:spPr>
          <a:xfrm>
            <a:off x="629841" y="1260872"/>
            <a:ext cx="3868340"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2"/>
          </p:nvPr>
        </p:nvSpPr>
        <p:spPr>
          <a:xfrm>
            <a:off x="629841" y="1878806"/>
            <a:ext cx="3868340"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3"/>
          </p:nvPr>
        </p:nvSpPr>
        <p:spPr>
          <a:xfrm>
            <a:off x="4629150" y="1260872"/>
            <a:ext cx="3887391"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4"/>
          </p:nvPr>
        </p:nvSpPr>
        <p:spPr>
          <a:xfrm>
            <a:off x="4629150" y="1878806"/>
            <a:ext cx="3887391"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96" name="Shape 9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01" name="Shape 101"/>
          <p:cNvSpPr txBox="1">
            <a:spLocks noGrp="1"/>
          </p:cNvSpPr>
          <p:nvPr>
            <p:ph type="body" idx="1"/>
          </p:nvPr>
        </p:nvSpPr>
        <p:spPr>
          <a:xfrm>
            <a:off x="3887391" y="740569"/>
            <a:ext cx="4629150" cy="3655219"/>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08" name="Shape 108"/>
          <p:cNvSpPr>
            <a:spLocks noGrp="1"/>
          </p:cNvSpPr>
          <p:nvPr>
            <p:ph type="pic" idx="2"/>
          </p:nvPr>
        </p:nvSpPr>
        <p:spPr>
          <a:xfrm>
            <a:off x="3887391" y="740569"/>
            <a:ext cx="4629150" cy="3655219"/>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15" name="Shape 11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5350073" y="1467446"/>
            <a:ext cx="4358879" cy="197167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21" name="Shape 121"/>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Buttons Grow and Turn on Path">
    <p:bg>
      <p:bgPr>
        <a:gradFill>
          <a:gsLst>
            <a:gs pos="0">
              <a:srgbClr val="FFFFFF"/>
            </a:gs>
            <a:gs pos="100000">
              <a:srgbClr val="D9D9D9"/>
            </a:gs>
          </a:gsLst>
          <a:lin ang="13500000" scaled="0"/>
        </a:gradFill>
        <a:effectLst/>
      </p:bgPr>
    </p:bg>
    <p:spTree>
      <p:nvGrpSpPr>
        <p:cNvPr id="1" name="Shape 135"/>
        <p:cNvGrpSpPr/>
        <p:nvPr/>
      </p:nvGrpSpPr>
      <p:grpSpPr>
        <a:xfrm>
          <a:off x="0" y="0"/>
          <a:ext cx="0" cy="0"/>
          <a:chOff x="0" y="0"/>
          <a:chExt cx="0" cy="0"/>
        </a:xfrm>
      </p:grpSpPr>
      <p:sp>
        <p:nvSpPr>
          <p:cNvPr id="136" name="Shape 136"/>
          <p:cNvSpPr/>
          <p:nvPr/>
        </p:nvSpPr>
        <p:spPr>
          <a:xfrm>
            <a:off x="-1" y="0"/>
            <a:ext cx="3920756" cy="5143499"/>
          </a:xfrm>
          <a:custGeom>
            <a:avLst/>
            <a:gdLst/>
            <a:ahLst/>
            <a:cxnLst/>
            <a:rect l="0" t="0" r="0" b="0"/>
            <a:pathLst>
              <a:path w="120000" h="120000" extrusionOk="0">
                <a:moveTo>
                  <a:pt x="251" y="0"/>
                </a:moveTo>
                <a:cubicBezTo>
                  <a:pt x="81173" y="21538"/>
                  <a:pt x="107169" y="74992"/>
                  <a:pt x="120000" y="119819"/>
                </a:cubicBezTo>
                <a:lnTo>
                  <a:pt x="0" y="120000"/>
                </a:lnTo>
                <a:cubicBezTo>
                  <a:pt x="83" y="80000"/>
                  <a:pt x="167" y="40000"/>
                  <a:pt x="25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7" name="Shape 137"/>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
        <p:nvSpPr>
          <p:cNvPr id="140" name="Shape 140"/>
          <p:cNvSpPr txBox="1">
            <a:spLocks noGrp="1"/>
          </p:cNvSpPr>
          <p:nvPr>
            <p:ph type="body" idx="1"/>
          </p:nvPr>
        </p:nvSpPr>
        <p:spPr>
          <a:xfrm>
            <a:off x="2221464" y="628650"/>
            <a:ext cx="4513144" cy="323165"/>
          </a:xfrm>
          <a:prstGeom prst="rect">
            <a:avLst/>
          </a:prstGeom>
          <a:noFill/>
          <a:ln>
            <a:noFill/>
          </a:ln>
        </p:spPr>
        <p:txBody>
          <a:bodyPr spcFirstLastPara="1" wrap="square" lIns="68575" tIns="68575" rIns="68575" bIns="68575" anchor="ctr" anchorCtr="0"/>
          <a:lstStyle>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2pPr>
            <a:lvl3pPr marL="1371600" marR="0" lvl="2"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3pPr>
            <a:lvl4pPr marL="1828800" marR="0" lvl="3"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4pPr>
            <a:lvl5pPr marL="2286000" marR="0" lvl="4"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5pPr>
            <a:lvl6pPr marL="2743200" marR="0" lvl="5"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6pPr>
            <a:lvl7pPr marL="3200400" marR="0" lvl="6"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7pPr>
            <a:lvl8pPr marL="3657600" marR="0" lvl="7"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8pPr>
            <a:lvl9pPr marL="4114800" marR="0" lvl="8"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9pPr>
          </a:lstStyle>
          <a:p>
            <a:endParaRPr/>
          </a:p>
        </p:txBody>
      </p:sp>
      <p:sp>
        <p:nvSpPr>
          <p:cNvPr id="141" name="Shape 141"/>
          <p:cNvSpPr>
            <a:spLocks noGrp="1"/>
          </p:cNvSpPr>
          <p:nvPr>
            <p:ph type="pic" idx="2"/>
          </p:nvPr>
        </p:nvSpPr>
        <p:spPr>
          <a:xfrm>
            <a:off x="1120954" y="457200"/>
            <a:ext cx="822960" cy="822960"/>
          </a:xfrm>
          <a:prstGeom prst="ellipse">
            <a:avLst/>
          </a:prstGeom>
          <a:noFill/>
          <a:ln>
            <a:noFill/>
          </a:ln>
          <a:effectLst>
            <a:outerShdw blurRad="127000" dist="127000" dir="8460000" algn="tr" rotWithShape="0">
              <a:srgbClr val="000000">
                <a:alpha val="2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3"/>
          </p:nvPr>
        </p:nvSpPr>
        <p:spPr>
          <a:xfrm>
            <a:off x="3161538" y="1543050"/>
            <a:ext cx="4512564" cy="323165"/>
          </a:xfrm>
          <a:prstGeom prst="rect">
            <a:avLst/>
          </a:prstGeom>
          <a:noFill/>
          <a:ln>
            <a:noFill/>
          </a:ln>
        </p:spPr>
        <p:txBody>
          <a:bodyPr spcFirstLastPara="1" wrap="square" lIns="68575" tIns="68575" rIns="68575" bIns="68575" anchor="ctr" anchorCtr="0"/>
          <a:lstStyle>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2pPr>
            <a:lvl3pPr marL="1371600" marR="0" lvl="2"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3pPr>
            <a:lvl4pPr marL="1828800" marR="0" lvl="3"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4pPr>
            <a:lvl5pPr marL="2286000" marR="0" lvl="4"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5pPr>
            <a:lvl6pPr marL="2743200" marR="0" lvl="5"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6pPr>
            <a:lvl7pPr marL="3200400" marR="0" lvl="6"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7pPr>
            <a:lvl8pPr marL="3657600" marR="0" lvl="7"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8pPr>
            <a:lvl9pPr marL="4114800" marR="0" lvl="8"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9pPr>
          </a:lstStyle>
          <a:p>
            <a:endParaRPr/>
          </a:p>
        </p:txBody>
      </p:sp>
      <p:sp>
        <p:nvSpPr>
          <p:cNvPr id="143" name="Shape 143"/>
          <p:cNvSpPr>
            <a:spLocks noGrp="1"/>
          </p:cNvSpPr>
          <p:nvPr>
            <p:ph type="pic" idx="4"/>
          </p:nvPr>
        </p:nvSpPr>
        <p:spPr>
          <a:xfrm>
            <a:off x="2067196" y="1371600"/>
            <a:ext cx="822960" cy="822960"/>
          </a:xfrm>
          <a:prstGeom prst="ellipse">
            <a:avLst/>
          </a:prstGeom>
          <a:noFill/>
          <a:ln>
            <a:noFill/>
          </a:ln>
          <a:effectLst>
            <a:outerShdw blurRad="127000" dist="127000" dir="8460000" algn="tr" rotWithShape="0">
              <a:srgbClr val="000000">
                <a:alpha val="2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5"/>
          </p:nvPr>
        </p:nvSpPr>
        <p:spPr>
          <a:xfrm>
            <a:off x="3785616" y="2514600"/>
            <a:ext cx="4512564" cy="323165"/>
          </a:xfrm>
          <a:prstGeom prst="rect">
            <a:avLst/>
          </a:prstGeom>
          <a:noFill/>
          <a:ln>
            <a:noFill/>
          </a:ln>
        </p:spPr>
        <p:txBody>
          <a:bodyPr spcFirstLastPara="1" wrap="square" lIns="68575" tIns="68575" rIns="68575" bIns="68575" anchor="ctr" anchorCtr="0"/>
          <a:lstStyle>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2pPr>
            <a:lvl3pPr marL="1371600" marR="0" lvl="2"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3pPr>
            <a:lvl4pPr marL="1828800" marR="0" lvl="3"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4pPr>
            <a:lvl5pPr marL="2286000" marR="0" lvl="4"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5pPr>
            <a:lvl6pPr marL="2743200" marR="0" lvl="5"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6pPr>
            <a:lvl7pPr marL="3200400" marR="0" lvl="6"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7pPr>
            <a:lvl8pPr marL="3657600" marR="0" lvl="7"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8pPr>
            <a:lvl9pPr marL="4114800" marR="0" lvl="8"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9pPr>
          </a:lstStyle>
          <a:p>
            <a:endParaRPr/>
          </a:p>
        </p:txBody>
      </p:sp>
      <p:sp>
        <p:nvSpPr>
          <p:cNvPr id="145" name="Shape 145"/>
          <p:cNvSpPr>
            <a:spLocks noGrp="1"/>
          </p:cNvSpPr>
          <p:nvPr>
            <p:ph type="pic" idx="6"/>
          </p:nvPr>
        </p:nvSpPr>
        <p:spPr>
          <a:xfrm>
            <a:off x="2686050" y="2400300"/>
            <a:ext cx="822960" cy="822960"/>
          </a:xfrm>
          <a:prstGeom prst="ellipse">
            <a:avLst/>
          </a:prstGeom>
          <a:noFill/>
          <a:ln>
            <a:noFill/>
          </a:ln>
          <a:effectLst>
            <a:outerShdw blurRad="127000" dist="127000" dir="8460000" algn="tr" rotWithShape="0">
              <a:srgbClr val="000000">
                <a:alpha val="2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7"/>
          </p:nvPr>
        </p:nvSpPr>
        <p:spPr>
          <a:xfrm>
            <a:off x="4354830" y="3634740"/>
            <a:ext cx="4512564" cy="323165"/>
          </a:xfrm>
          <a:prstGeom prst="rect">
            <a:avLst/>
          </a:prstGeom>
          <a:noFill/>
          <a:ln>
            <a:noFill/>
          </a:ln>
        </p:spPr>
        <p:txBody>
          <a:bodyPr spcFirstLastPara="1" wrap="square" lIns="68575" tIns="68575" rIns="68575" bIns="68575" anchor="ctr" anchorCtr="0"/>
          <a:lstStyle>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2pPr>
            <a:lvl3pPr marL="1371600" marR="0" lvl="2"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3pPr>
            <a:lvl4pPr marL="1828800" marR="0" lvl="3"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4pPr>
            <a:lvl5pPr marL="2286000" marR="0" lvl="4"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5pPr>
            <a:lvl6pPr marL="2743200" marR="0" lvl="5"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6pPr>
            <a:lvl7pPr marL="3200400" marR="0" lvl="6"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7pPr>
            <a:lvl8pPr marL="3657600" marR="0" lvl="7"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8pPr>
            <a:lvl9pPr marL="4114800" marR="0" lvl="8" indent="-228600" algn="l" rtl="0">
              <a:lnSpc>
                <a:spcPct val="100000"/>
              </a:lnSpc>
              <a:spcBef>
                <a:spcPts val="0"/>
              </a:spcBef>
              <a:spcAft>
                <a:spcPts val="0"/>
              </a:spcAft>
              <a:buClr>
                <a:srgbClr val="7F7F7F"/>
              </a:buClr>
              <a:buSzPts val="1700"/>
              <a:buFont typeface="Arial"/>
              <a:buNone/>
              <a:defRPr sz="1700" b="0" i="0" u="none" strike="noStrike" cap="none">
                <a:solidFill>
                  <a:srgbClr val="7F7F7F"/>
                </a:solidFill>
                <a:latin typeface="Calibri"/>
                <a:ea typeface="Calibri"/>
                <a:cs typeface="Calibri"/>
                <a:sym typeface="Calibri"/>
              </a:defRPr>
            </a:lvl9pPr>
          </a:lstStyle>
          <a:p>
            <a:endParaRPr/>
          </a:p>
        </p:txBody>
      </p:sp>
      <p:sp>
        <p:nvSpPr>
          <p:cNvPr id="147" name="Shape 147"/>
          <p:cNvSpPr>
            <a:spLocks noGrp="1"/>
          </p:cNvSpPr>
          <p:nvPr>
            <p:ph type="pic" idx="8"/>
          </p:nvPr>
        </p:nvSpPr>
        <p:spPr>
          <a:xfrm>
            <a:off x="3255915" y="3518154"/>
            <a:ext cx="822960" cy="822960"/>
          </a:xfrm>
          <a:prstGeom prst="ellipse">
            <a:avLst/>
          </a:prstGeom>
          <a:noFill/>
          <a:ln>
            <a:noFill/>
          </a:ln>
          <a:effectLst>
            <a:outerShdw blurRad="127000" dist="127000" dir="8460000" algn="tr" rotWithShape="0">
              <a:srgbClr val="000000">
                <a:alpha val="2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8" name="Shape 148"/>
          <p:cNvSpPr/>
          <p:nvPr/>
        </p:nvSpPr>
        <p:spPr>
          <a:xfrm>
            <a:off x="9301468" y="8165"/>
            <a:ext cx="1390005" cy="5135335"/>
          </a:xfrm>
          <a:prstGeom prst="rect">
            <a:avLst/>
          </a:pr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F7F7F"/>
              </a:buClr>
              <a:buSzPts val="1100"/>
              <a:buFont typeface="Calibri"/>
              <a:buNone/>
            </a:pPr>
            <a:r>
              <a:rPr lang="en" sz="1100" b="0" i="0" u="none" strike="noStrike" cap="none">
                <a:solidFill>
                  <a:srgbClr val="7F7F7F"/>
                </a:solidFill>
                <a:latin typeface="Calibri"/>
                <a:ea typeface="Calibri"/>
                <a:cs typeface="Calibri"/>
                <a:sym typeface="Calibri"/>
              </a:rPr>
              <a:t>Edit the text with your own short phrases.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7F7F7F"/>
              </a:buClr>
              <a:buSzPts val="1100"/>
              <a:buFont typeface="Calibri"/>
              <a:buNone/>
            </a:pPr>
            <a:r>
              <a:rPr lang="en" sz="1100" b="0" i="0" u="none" strike="noStrike" cap="none">
                <a:solidFill>
                  <a:srgbClr val="7F7F7F"/>
                </a:solidFill>
                <a:latin typeface="Calibri"/>
                <a:ea typeface="Calibri"/>
                <a:cs typeface="Calibri"/>
                <a:sym typeface="Calibri"/>
              </a:rPr>
              <a:t>To change a sample image, select a picture and delete it. Now click the Pictures icon in each placeholder to insert your own images.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7F7F7F"/>
              </a:buClr>
              <a:buSzPts val="1100"/>
              <a:buFont typeface="Calibri"/>
              <a:buNone/>
            </a:pPr>
            <a:r>
              <a:rPr lang="en" sz="1100" b="0" i="0" u="none" strike="noStrike" cap="none">
                <a:solidFill>
                  <a:srgbClr val="7F7F7F"/>
                </a:solidFill>
                <a:latin typeface="Calibri"/>
                <a:ea typeface="Calibri"/>
                <a:cs typeface="Calibri"/>
                <a:sym typeface="Calibri"/>
              </a:rPr>
              <a:t>The animation is already done for you; just copy and paste the slide into your existing presentation.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7F7F7F"/>
              </a:buClr>
              <a:buSzPts val="1100"/>
              <a:buFont typeface="Calibri"/>
              <a:buNone/>
            </a:pPr>
            <a:r>
              <a:rPr lang="en" sz="1100" b="0" i="0" u="none" strike="noStrike" cap="none">
                <a:solidFill>
                  <a:srgbClr val="7F7F7F"/>
                </a:solidFill>
                <a:latin typeface="Calibri"/>
                <a:ea typeface="Calibri"/>
                <a:cs typeface="Calibri"/>
                <a:sym typeface="Calibri"/>
              </a:rPr>
              <a:t>Sample pictures courtesy of Bill Staples.</a:t>
            </a:r>
            <a:endParaRPr sz="1100" b="0" i="0" u="none" strike="noStrike" cap="none">
              <a:solidFill>
                <a:srgbClr val="000000"/>
              </a:solidFill>
              <a:latin typeface="Arial"/>
              <a:ea typeface="Arial"/>
              <a:cs typeface="Arial"/>
              <a:sym typeface="Arial"/>
            </a:endParaRPr>
          </a:p>
        </p:txBody>
      </p:sp>
    </p:spTree>
  </p:cSld>
  <p:clrMapOvr>
    <a:masterClrMapping/>
  </p:clrMapOvr>
  <p:transition spd="slow"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1000"/>
                                        <p:tgtEl>
                                          <p:spTgt spid="14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1000"/>
                                        <p:tgtEl>
                                          <p:spTgt spid="14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fade">
                                      <p:cBhvr>
                                        <p:cTn id="19" dur="1000"/>
                                        <p:tgtEl>
                                          <p:spTgt spid="14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5"/>
                                        </p:tgtEl>
                                        <p:attrNameLst>
                                          <p:attrName>style.visibility</p:attrName>
                                        </p:attrNameLst>
                                      </p:cBhvr>
                                      <p:to>
                                        <p:strVal val="visible"/>
                                      </p:to>
                                    </p:set>
                                    <p:animEffect transition="in" filter="fade">
                                      <p:cBhvr>
                                        <p:cTn id="23" dur="1000"/>
                                        <p:tgtEl>
                                          <p:spTgt spid="145"/>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1000"/>
                                        <p:tgtEl>
                                          <p:spTgt spid="14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47"/>
                                        </p:tgtEl>
                                        <p:attrNameLst>
                                          <p:attrName>style.visibility</p:attrName>
                                        </p:attrNameLst>
                                      </p:cBhvr>
                                      <p:to>
                                        <p:strVal val="visible"/>
                                      </p:to>
                                    </p:set>
                                    <p:animEffect transition="in" filter="fade">
                                      <p:cBhvr>
                                        <p:cTn id="31" dur="100"/>
                                        <p:tgtEl>
                                          <p:spTgt spid="147"/>
                                        </p:tgtEl>
                                      </p:cBhvr>
                                    </p:animEffect>
                                  </p:childTnLst>
                                </p:cTn>
                              </p:par>
                            </p:childTnLst>
                          </p:cTn>
                        </p:par>
                        <p:par>
                          <p:cTn id="32" fill="hold">
                            <p:stCondLst>
                              <p:cond delay="6100"/>
                            </p:stCondLst>
                            <p:childTnLst>
                              <p:par>
                                <p:cTn id="33" presetID="10" presetClass="entr" presetSubtype="0" fill="hold"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fade">
                                      <p:cBhvr>
                                        <p:cTn id="35"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9"/>
        <p:cNvGrpSpPr/>
        <p:nvPr/>
      </p:nvGrpSpPr>
      <p:grpSpPr>
        <a:xfrm>
          <a:off x="0" y="0"/>
          <a:ext cx="0" cy="0"/>
          <a:chOff x="0" y="0"/>
          <a:chExt cx="0" cy="0"/>
        </a:xfrm>
      </p:grpSpPr>
      <p:sp>
        <p:nvSpPr>
          <p:cNvPr id="150" name="Shape 150"/>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51" name="Shape 151"/>
          <p:cNvSpPr txBox="1">
            <a:spLocks noGrp="1"/>
          </p:cNvSpPr>
          <p:nvPr>
            <p:ph type="subTitle" idx="1"/>
          </p:nvPr>
        </p:nvSpPr>
        <p:spPr>
          <a:xfrm>
            <a:off x="1143000" y="2701528"/>
            <a:ext cx="6858000" cy="1241821"/>
          </a:xfrm>
          <a:prstGeom prst="rect">
            <a:avLst/>
          </a:prstGeom>
          <a:noFill/>
          <a:ln>
            <a:noFill/>
          </a:ln>
        </p:spPr>
        <p:txBody>
          <a:bodyPr spcFirstLastPara="1" wrap="square" lIns="68575" tIns="68575" rIns="68575" bIns="685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57" name="Shape 157"/>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623888" y="1282304"/>
            <a:ext cx="7886700" cy="2139553"/>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63" name="Shape 163"/>
          <p:cNvSpPr txBox="1">
            <a:spLocks noGrp="1"/>
          </p:cNvSpPr>
          <p:nvPr>
            <p:ph type="body" idx="1"/>
          </p:nvPr>
        </p:nvSpPr>
        <p:spPr>
          <a:xfrm>
            <a:off x="623888" y="3442097"/>
            <a:ext cx="7886700" cy="112514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4" name="Shape 164"/>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69" name="Shape 169"/>
          <p:cNvSpPr txBox="1">
            <a:spLocks noGrp="1"/>
          </p:cNvSpPr>
          <p:nvPr>
            <p:ph type="body" idx="1"/>
          </p:nvPr>
        </p:nvSpPr>
        <p:spPr>
          <a:xfrm>
            <a:off x="6286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2"/>
          </p:nvPr>
        </p:nvSpPr>
        <p:spPr>
          <a:xfrm>
            <a:off x="4629150" y="1369219"/>
            <a:ext cx="38862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629841"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76" name="Shape 176"/>
          <p:cNvSpPr txBox="1">
            <a:spLocks noGrp="1"/>
          </p:cNvSpPr>
          <p:nvPr>
            <p:ph type="body" idx="1"/>
          </p:nvPr>
        </p:nvSpPr>
        <p:spPr>
          <a:xfrm>
            <a:off x="629841" y="1260872"/>
            <a:ext cx="3868340"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body" idx="2"/>
          </p:nvPr>
        </p:nvSpPr>
        <p:spPr>
          <a:xfrm>
            <a:off x="629841" y="1878806"/>
            <a:ext cx="3868340"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body" idx="3"/>
          </p:nvPr>
        </p:nvSpPr>
        <p:spPr>
          <a:xfrm>
            <a:off x="4629150" y="1260872"/>
            <a:ext cx="3887391"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body" idx="4"/>
          </p:nvPr>
        </p:nvSpPr>
        <p:spPr>
          <a:xfrm>
            <a:off x="4629150" y="1878806"/>
            <a:ext cx="3887391"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85" name="Shape 18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90" name="Shape 190"/>
          <p:cNvSpPr txBox="1">
            <a:spLocks noGrp="1"/>
          </p:cNvSpPr>
          <p:nvPr>
            <p:ph type="body" idx="1"/>
          </p:nvPr>
        </p:nvSpPr>
        <p:spPr>
          <a:xfrm>
            <a:off x="3887391" y="740569"/>
            <a:ext cx="4629150" cy="3655219"/>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2"/>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97" name="Shape 197"/>
          <p:cNvSpPr>
            <a:spLocks noGrp="1"/>
          </p:cNvSpPr>
          <p:nvPr>
            <p:ph type="pic" idx="2"/>
          </p:nvPr>
        </p:nvSpPr>
        <p:spPr>
          <a:xfrm>
            <a:off x="3887391" y="740569"/>
            <a:ext cx="4629150" cy="3655219"/>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body" idx="1"/>
          </p:nvPr>
        </p:nvSpPr>
        <p:spPr>
          <a:xfrm>
            <a:off x="629841" y="1543050"/>
            <a:ext cx="2949178"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204" name="Shape 20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rot="5400000">
            <a:off x="5350073" y="1467446"/>
            <a:ext cx="4358879" cy="197167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210" name="Shape 210"/>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ransition spd="slow" advTm="20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advTm="20000">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2" name="Shape 52"/>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advTm="20000">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27" name="Shape 127"/>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slow" advTm="20000">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diagramColors" Target="../diagrams/colors1.xml"/><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9.xml"/><Relationship Id="rId16"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diagramQuickStyle" Target="../diagrams/quickStyle1.xml"/><Relationship Id="rId11" Type="http://schemas.openxmlformats.org/officeDocument/2006/relationships/image" Target="../media/image15.png"/><Relationship Id="rId5" Type="http://schemas.openxmlformats.org/officeDocument/2006/relationships/diagramLayout" Target="../diagrams/layout1.xml"/><Relationship Id="rId15" Type="http://schemas.openxmlformats.org/officeDocument/2006/relationships/image" Target="../media/image19.png"/><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26" Type="http://schemas.openxmlformats.org/officeDocument/2006/relationships/image" Target="../media/image24.png"/><Relationship Id="rId3" Type="http://schemas.openxmlformats.org/officeDocument/2006/relationships/image" Target="../media/image21.png"/><Relationship Id="rId21" Type="http://schemas.openxmlformats.org/officeDocument/2006/relationships/diagramData" Target="../diagrams/data5.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5" Type="http://schemas.microsoft.com/office/2007/relationships/diagramDrawing" Target="../diagrams/drawing5.xml"/><Relationship Id="rId2" Type="http://schemas.openxmlformats.org/officeDocument/2006/relationships/notesSlide" Target="../notesSlides/notesSlide10.xml"/><Relationship Id="rId16" Type="http://schemas.openxmlformats.org/officeDocument/2006/relationships/diagramQuickStyle" Target="../diagrams/quickStyle4.xml"/><Relationship Id="rId20" Type="http://schemas.openxmlformats.org/officeDocument/2006/relationships/image" Target="../media/image23.png"/><Relationship Id="rId29" Type="http://schemas.microsoft.com/office/2007/relationships/hdphoto" Target="../media/hdphoto4.wdp"/><Relationship Id="rId1" Type="http://schemas.openxmlformats.org/officeDocument/2006/relationships/slideLayout" Target="../slideLayouts/slideLayout1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24" Type="http://schemas.openxmlformats.org/officeDocument/2006/relationships/diagramColors" Target="../diagrams/colors5.xml"/><Relationship Id="rId5" Type="http://schemas.openxmlformats.org/officeDocument/2006/relationships/diagramLayout" Target="../diagrams/layout2.xml"/><Relationship Id="rId15" Type="http://schemas.openxmlformats.org/officeDocument/2006/relationships/diagramLayout" Target="../diagrams/layout4.xml"/><Relationship Id="rId23" Type="http://schemas.openxmlformats.org/officeDocument/2006/relationships/diagramQuickStyle" Target="../diagrams/quickStyle5.xml"/><Relationship Id="rId28" Type="http://schemas.openxmlformats.org/officeDocument/2006/relationships/image" Target="../media/image25.png"/><Relationship Id="rId10" Type="http://schemas.openxmlformats.org/officeDocument/2006/relationships/diagramLayout" Target="../diagrams/layout3.xml"/><Relationship Id="rId19" Type="http://schemas.openxmlformats.org/officeDocument/2006/relationships/image" Target="../media/image22.png"/><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Layout" Target="../diagrams/layout5.xml"/><Relationship Id="rId27"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6.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1.png"/><Relationship Id="rId7"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hyperlink" Target="http://www.bstsecurity.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B6FD89FE-DAF6-4BA7-8F57-7CFA680D1D12}"/>
              </a:ext>
            </a:extLst>
          </p:cNvPr>
          <p:cNvPicPr>
            <a:picLocks noChangeAspect="1"/>
          </p:cNvPicPr>
          <p:nvPr/>
        </p:nvPicPr>
        <p:blipFill>
          <a:blip r:embed="rId3">
            <a:alphaModFix amt="35000"/>
          </a:blip>
          <a:stretch>
            <a:fillRect/>
          </a:stretch>
        </p:blipFill>
        <p:spPr>
          <a:xfrm>
            <a:off x="0" y="0"/>
            <a:ext cx="9093200" cy="5143500"/>
          </a:xfrm>
          <a:prstGeom prst="rect">
            <a:avLst/>
          </a:prstGeom>
        </p:spPr>
      </p:pic>
      <p:sp>
        <p:nvSpPr>
          <p:cNvPr id="218" name="Shape 218"/>
          <p:cNvSpPr txBox="1"/>
          <p:nvPr/>
        </p:nvSpPr>
        <p:spPr>
          <a:xfrm>
            <a:off x="2479457" y="2057400"/>
            <a:ext cx="5486400" cy="392415"/>
          </a:xfrm>
          <a:prstGeom prst="rect">
            <a:avLst/>
          </a:prstGeom>
          <a:noFill/>
          <a:ln>
            <a:noFill/>
          </a:ln>
          <a:effectLst>
            <a:outerShdw blurRad="63500" sx="102000" sy="102000" algn="ctr"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2100"/>
              <a:buFont typeface="Calibri"/>
              <a:buNone/>
            </a:pPr>
            <a:r>
              <a:rPr lang="en" sz="2100" b="1" i="1" u="none" strike="noStrike" cap="none">
                <a:solidFill>
                  <a:schemeClr val="lt1"/>
                </a:solidFill>
                <a:latin typeface="Calibri"/>
                <a:ea typeface="Calibri"/>
                <a:cs typeface="Calibri"/>
                <a:sym typeface="Calibri"/>
              </a:rPr>
              <a:t>Reliable and secure products</a:t>
            </a:r>
            <a:endParaRPr sz="2100" b="1" i="0" u="none" strike="noStrike" cap="none">
              <a:solidFill>
                <a:schemeClr val="lt1"/>
              </a:solidFill>
              <a:latin typeface="Calibri"/>
              <a:ea typeface="Calibri"/>
              <a:cs typeface="Calibri"/>
              <a:sym typeface="Calibri"/>
            </a:endParaRPr>
          </a:p>
        </p:txBody>
      </p:sp>
      <p:pic>
        <p:nvPicPr>
          <p:cNvPr id="220" name="Shape 220" descr="C:\Users\Christelle\Desktop\bstgraphicdesign\1241806-1241821-3360803d2024b767d_FinalFormats\bad687ab3f_option1.png"/>
          <p:cNvPicPr preferRelativeResize="0"/>
          <p:nvPr/>
        </p:nvPicPr>
        <p:blipFill rotWithShape="1">
          <a:blip r:embed="rId4">
            <a:alphaModFix/>
          </a:blip>
          <a:srcRect l="18414" t="21171" r="19739" b="17286"/>
          <a:stretch/>
        </p:blipFill>
        <p:spPr>
          <a:xfrm>
            <a:off x="2114891" y="0"/>
            <a:ext cx="4485934" cy="2823040"/>
          </a:xfrm>
          <a:prstGeom prst="rect">
            <a:avLst/>
          </a:prstGeom>
          <a:noFill/>
          <a:ln>
            <a:noFill/>
          </a:ln>
        </p:spPr>
      </p:pic>
      <p:sp>
        <p:nvSpPr>
          <p:cNvPr id="2" name="Rectangle 1">
            <a:extLst>
              <a:ext uri="{FF2B5EF4-FFF2-40B4-BE49-F238E27FC236}">
                <a16:creationId xmlns:a16="http://schemas.microsoft.com/office/drawing/2014/main" id="{AE485B89-C111-4811-9334-FD9A68256AD4}"/>
              </a:ext>
            </a:extLst>
          </p:cNvPr>
          <p:cNvSpPr/>
          <p:nvPr/>
        </p:nvSpPr>
        <p:spPr>
          <a:xfrm>
            <a:off x="689254" y="4695014"/>
            <a:ext cx="7765491" cy="307777"/>
          </a:xfrm>
          <a:prstGeom prst="rect">
            <a:avLst/>
          </a:prstGeom>
        </p:spPr>
        <p:txBody>
          <a:bodyPr wrap="square">
            <a:spAutoFit/>
          </a:bodyPr>
          <a:lstStyle/>
          <a:p>
            <a:pPr algn="ctr"/>
            <a:r>
              <a:rPr lang="en-CA" sz="1400" dirty="0"/>
              <a:t>17550 Route </a:t>
            </a:r>
            <a:r>
              <a:rPr lang="en-CA" sz="1400"/>
              <a:t>Trans Canadienne, Kirkland, Quebec</a:t>
            </a:r>
            <a:r>
              <a:rPr lang="en-CA" sz="1400" dirty="0"/>
              <a:t>, Canada H9J 3A3</a:t>
            </a:r>
          </a:p>
        </p:txBody>
      </p:sp>
      <p:sp>
        <p:nvSpPr>
          <p:cNvPr id="4" name="Rectangle 3">
            <a:extLst>
              <a:ext uri="{FF2B5EF4-FFF2-40B4-BE49-F238E27FC236}">
                <a16:creationId xmlns:a16="http://schemas.microsoft.com/office/drawing/2014/main" id="{2DB2BA23-1D93-4180-AB18-06CF2117C4F7}"/>
              </a:ext>
            </a:extLst>
          </p:cNvPr>
          <p:cNvSpPr/>
          <p:nvPr/>
        </p:nvSpPr>
        <p:spPr>
          <a:xfrm>
            <a:off x="1085851" y="2820330"/>
            <a:ext cx="7093744" cy="584775"/>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2700000" scaled="1"/>
            <a:tileRect/>
          </a:gradFill>
        </p:spPr>
        <p:txBody>
          <a:bodyPr wrap="square">
            <a:spAutoFit/>
          </a:bodyPr>
          <a:lstStyle/>
          <a:p>
            <a:pPr algn="ctr"/>
            <a:r>
              <a:rPr lang="en-CA" sz="1600" b="1" dirty="0"/>
              <a:t> BSTsecurity enables you to experience SAFETY at high quality and </a:t>
            </a:r>
          </a:p>
          <a:p>
            <a:pPr algn="ctr"/>
            <a:r>
              <a:rPr lang="en-CA" sz="1600" b="1" dirty="0"/>
              <a:t>mid-range prices.</a:t>
            </a:r>
          </a:p>
        </p:txBody>
      </p:sp>
    </p:spTree>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electronics, monitor, indoor, black&#10;&#10;Description automatically generated">
            <a:extLst>
              <a:ext uri="{FF2B5EF4-FFF2-40B4-BE49-F238E27FC236}">
                <a16:creationId xmlns:a16="http://schemas.microsoft.com/office/drawing/2014/main" id="{469FC9B2-FD15-4F7E-B4A3-B381A04CA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283" y="0"/>
            <a:ext cx="3253717" cy="5143842"/>
          </a:xfrm>
          <a:prstGeom prst="rect">
            <a:avLst/>
          </a:prstGeom>
          <a:solidFill>
            <a:schemeClr val="tx1">
              <a:lumMod val="85000"/>
              <a:lumOff val="15000"/>
            </a:schemeClr>
          </a:solidFill>
        </p:spPr>
      </p:pic>
      <p:sp>
        <p:nvSpPr>
          <p:cNvPr id="15" name="Rectangle 14">
            <a:extLst>
              <a:ext uri="{FF2B5EF4-FFF2-40B4-BE49-F238E27FC236}">
                <a16:creationId xmlns:a16="http://schemas.microsoft.com/office/drawing/2014/main" id="{FFCDE961-2497-413E-8591-11B41F3D1342}"/>
              </a:ext>
            </a:extLst>
          </p:cNvPr>
          <p:cNvSpPr/>
          <p:nvPr/>
        </p:nvSpPr>
        <p:spPr>
          <a:xfrm>
            <a:off x="0" y="6767"/>
            <a:ext cx="5890283" cy="51435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
            <a:extLst>
              <a:ext uri="{FF2B5EF4-FFF2-40B4-BE49-F238E27FC236}">
                <a16:creationId xmlns:a16="http://schemas.microsoft.com/office/drawing/2014/main" id="{8ABFC456-15F2-4B82-A84E-9D1CEAD578E7}"/>
              </a:ext>
            </a:extLst>
          </p:cNvPr>
          <p:cNvSpPr txBox="1">
            <a:spLocks/>
          </p:cNvSpPr>
          <p:nvPr/>
        </p:nvSpPr>
        <p:spPr>
          <a:xfrm>
            <a:off x="0" y="9658"/>
            <a:ext cx="5259977" cy="770240"/>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000" b="1" dirty="0">
                <a:solidFill>
                  <a:srgbClr val="FFFFFF"/>
                </a:solidFill>
                <a:latin typeface="+mn-lt"/>
              </a:rPr>
              <a:t>BST-E1612MW</a:t>
            </a:r>
            <a:br>
              <a:rPr lang="en-US" sz="2000" b="1" dirty="0">
                <a:solidFill>
                  <a:srgbClr val="FFFFFF"/>
                </a:solidFill>
                <a:latin typeface="+mn-lt"/>
              </a:rPr>
            </a:br>
            <a:r>
              <a:rPr lang="en-US" sz="2000" dirty="0">
                <a:solidFill>
                  <a:srgbClr val="FFFFFF"/>
                </a:solidFill>
                <a:latin typeface="+mn-lt"/>
              </a:rPr>
              <a:t>Dual Screening Body Temperature Camera</a:t>
            </a:r>
          </a:p>
        </p:txBody>
      </p:sp>
      <p:cxnSp>
        <p:nvCxnSpPr>
          <p:cNvPr id="19" name="Connector: Elbow 18">
            <a:extLst>
              <a:ext uri="{FF2B5EF4-FFF2-40B4-BE49-F238E27FC236}">
                <a16:creationId xmlns:a16="http://schemas.microsoft.com/office/drawing/2014/main" id="{4B5F2339-2A80-48CC-B161-A9AC2001A3D1}"/>
              </a:ext>
            </a:extLst>
          </p:cNvPr>
          <p:cNvCxnSpPr/>
          <p:nvPr/>
        </p:nvCxnSpPr>
        <p:spPr>
          <a:xfrm>
            <a:off x="101600" y="899894"/>
            <a:ext cx="5290457" cy="341085"/>
          </a:xfrm>
          <a:prstGeom prst="bentConnector3">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E10E9A9D-5B63-4FC5-8763-59D145D080A3}"/>
              </a:ext>
            </a:extLst>
          </p:cNvPr>
          <p:cNvCxnSpPr>
            <a:cxnSpLocks/>
          </p:cNvCxnSpPr>
          <p:nvPr/>
        </p:nvCxnSpPr>
        <p:spPr>
          <a:xfrm>
            <a:off x="101600" y="1240979"/>
            <a:ext cx="4944631" cy="337456"/>
          </a:xfrm>
          <a:prstGeom prst="bent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BE7C9B5-606C-43FA-8F2A-D3DBF483310A}"/>
              </a:ext>
            </a:extLst>
          </p:cNvPr>
          <p:cNvSpPr/>
          <p:nvPr/>
        </p:nvSpPr>
        <p:spPr>
          <a:xfrm>
            <a:off x="101599" y="1702357"/>
            <a:ext cx="5711371" cy="3108543"/>
          </a:xfrm>
          <a:prstGeom prst="rect">
            <a:avLst/>
          </a:prstGeom>
        </p:spPr>
        <p:txBody>
          <a:bodyPr wrap="square">
            <a:spAutoFit/>
          </a:bodyPr>
          <a:lstStyle/>
          <a:p>
            <a:r>
              <a:rPr lang="en-US" dirty="0">
                <a:solidFill>
                  <a:schemeClr val="bg1"/>
                </a:solidFill>
                <a:latin typeface="Roboto"/>
              </a:rPr>
              <a:t>BSTsecurity </a:t>
            </a:r>
            <a:r>
              <a:rPr lang="en-US" b="1" dirty="0">
                <a:solidFill>
                  <a:schemeClr val="bg1"/>
                </a:solidFill>
                <a:latin typeface="Roboto"/>
              </a:rPr>
              <a:t>Thermal cameras </a:t>
            </a:r>
            <a:r>
              <a:rPr lang="en-US" dirty="0">
                <a:solidFill>
                  <a:schemeClr val="bg1"/>
                </a:solidFill>
                <a:latin typeface="Roboto"/>
              </a:rPr>
              <a:t>are designed to be integrated into full smart access security solutions, used in combination with both visual video analytics and thermal sensing.</a:t>
            </a:r>
          </a:p>
          <a:p>
            <a:endParaRPr lang="en-US" dirty="0">
              <a:solidFill>
                <a:schemeClr val="bg1"/>
              </a:solidFill>
              <a:latin typeface="Roboto"/>
            </a:endParaRPr>
          </a:p>
          <a:p>
            <a:r>
              <a:rPr lang="en-US" dirty="0">
                <a:solidFill>
                  <a:schemeClr val="bg1"/>
                </a:solidFill>
                <a:latin typeface="Roboto"/>
              </a:rPr>
              <a:t>Skin temperature screening represents an important part of the thermal camera application based on the demand from integrators and end-users from different sectors such as commercial office buildings, </a:t>
            </a:r>
            <a:r>
              <a:rPr lang="en-US" dirty="0">
                <a:solidFill>
                  <a:schemeClr val="bg1"/>
                </a:solidFill>
                <a:latin typeface="+mn-lt"/>
              </a:rPr>
              <a:t>transportation and government facilities who are looking to deploy thermal camera solutions.</a:t>
            </a:r>
          </a:p>
          <a:p>
            <a:endParaRPr lang="en-US" dirty="0">
              <a:solidFill>
                <a:schemeClr val="bg1"/>
              </a:solidFill>
              <a:latin typeface="+mn-lt"/>
            </a:endParaRPr>
          </a:p>
          <a:p>
            <a:r>
              <a:rPr lang="en-US" dirty="0">
                <a:solidFill>
                  <a:schemeClr val="bg1"/>
                </a:solidFill>
                <a:latin typeface="+mn-lt"/>
              </a:rPr>
              <a:t>AI algorithms can also be integrated as facial detection in the camera software to help recognize individuals with high skin temperature in a crowd.</a:t>
            </a:r>
            <a:br>
              <a:rPr lang="en-US" dirty="0">
                <a:solidFill>
                  <a:schemeClr val="bg1"/>
                </a:solidFill>
              </a:rPr>
            </a:br>
            <a:endParaRPr lang="en-CA" dirty="0">
              <a:solidFill>
                <a:schemeClr val="bg1"/>
              </a:solidFill>
            </a:endParaRPr>
          </a:p>
        </p:txBody>
      </p:sp>
    </p:spTree>
    <p:extLst>
      <p:ext uri="{BB962C8B-B14F-4D97-AF65-F5344CB8AC3E}">
        <p14:creationId xmlns:p14="http://schemas.microsoft.com/office/powerpoint/2010/main" val="420596950"/>
      </p:ext>
    </p:extLst>
  </p:cSld>
  <p:clrMapOvr>
    <a:masterClrMapping/>
  </p:clrMapOvr>
  <p:transition spd="slow" advTm="20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29" name="Picture 28" descr="A close up of a map&#10;&#10;Description automatically generated">
            <a:extLst>
              <a:ext uri="{FF2B5EF4-FFF2-40B4-BE49-F238E27FC236}">
                <a16:creationId xmlns:a16="http://schemas.microsoft.com/office/drawing/2014/main" id="{26DC621A-5286-49DE-902F-88FBAEFAF2F2}"/>
              </a:ext>
            </a:extLst>
          </p:cNvPr>
          <p:cNvPicPr>
            <a:picLocks noChangeAspect="1"/>
          </p:cNvPicPr>
          <p:nvPr/>
        </p:nvPicPr>
        <p:blipFill>
          <a:blip r:embed="rId3">
            <a:alphaModFix amt="35000"/>
          </a:blip>
          <a:stretch>
            <a:fillRect/>
          </a:stretch>
        </p:blipFill>
        <p:spPr>
          <a:xfrm>
            <a:off x="0" y="0"/>
            <a:ext cx="9093200" cy="5143500"/>
          </a:xfrm>
          <a:prstGeom prst="rect">
            <a:avLst/>
          </a:prstGeom>
        </p:spPr>
      </p:pic>
      <p:graphicFrame>
        <p:nvGraphicFramePr>
          <p:cNvPr id="14" name="Diagram 13">
            <a:extLst>
              <a:ext uri="{FF2B5EF4-FFF2-40B4-BE49-F238E27FC236}">
                <a16:creationId xmlns:a16="http://schemas.microsoft.com/office/drawing/2014/main" id="{5D5B1489-5F5A-48CD-A718-8F85B23C1AF0}"/>
              </a:ext>
            </a:extLst>
          </p:cNvPr>
          <p:cNvGraphicFramePr/>
          <p:nvPr>
            <p:extLst>
              <p:ext uri="{D42A27DB-BD31-4B8C-83A1-F6EECF244321}">
                <p14:modId xmlns:p14="http://schemas.microsoft.com/office/powerpoint/2010/main" val="1387337636"/>
              </p:ext>
            </p:extLst>
          </p:nvPr>
        </p:nvGraphicFramePr>
        <p:xfrm>
          <a:off x="186791" y="42212"/>
          <a:ext cx="1729394" cy="20168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7" name="Shape 347"/>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sp>
        <p:nvSpPr>
          <p:cNvPr id="23" name="Shape 330">
            <a:extLst>
              <a:ext uri="{FF2B5EF4-FFF2-40B4-BE49-F238E27FC236}">
                <a16:creationId xmlns:a16="http://schemas.microsoft.com/office/drawing/2014/main" id="{EFE55EFB-07C1-4216-8227-2E288669F232}"/>
              </a:ext>
            </a:extLst>
          </p:cNvPr>
          <p:cNvSpPr txBox="1"/>
          <p:nvPr/>
        </p:nvSpPr>
        <p:spPr>
          <a:xfrm>
            <a:off x="4132670" y="137005"/>
            <a:ext cx="2795462" cy="2404554"/>
          </a:xfrm>
          <a:prstGeom prst="rect">
            <a:avLst/>
          </a:prstGeom>
          <a:noFill/>
          <a:ln>
            <a:noFill/>
          </a:ln>
        </p:spPr>
        <p:txBody>
          <a:bodyPr spcFirstLastPara="1" wrap="square" lIns="68575" tIns="34275" rIns="68575" bIns="34275" anchor="t" anchorCtr="0">
            <a:noAutofit/>
          </a:bodyPr>
          <a:lstStyle/>
          <a:p>
            <a:pPr lvl="0" algn="ctr">
              <a:buClr>
                <a:srgbClr val="7F7F7F"/>
              </a:buClr>
              <a:buSzPts val="2100"/>
            </a:pPr>
            <a:r>
              <a:rPr lang="en-US" sz="3600" b="1" i="0" strike="noStrike" cap="none" dirty="0">
                <a:solidFill>
                  <a:schemeClr val="tx1"/>
                </a:solidFill>
                <a:latin typeface="Calibri"/>
                <a:ea typeface="Calibri"/>
                <a:cs typeface="Calibri"/>
                <a:sym typeface="Calibri"/>
              </a:rPr>
              <a:t>PRO SERIES </a:t>
            </a:r>
          </a:p>
          <a:p>
            <a:pPr lvl="0" algn="ctr">
              <a:buClr>
                <a:srgbClr val="7F7F7F"/>
              </a:buClr>
              <a:buSzPts val="2100"/>
            </a:pPr>
            <a:r>
              <a:rPr lang="en-US" sz="3600" b="1" dirty="0">
                <a:solidFill>
                  <a:schemeClr val="tx1"/>
                </a:solidFill>
                <a:latin typeface="Calibri"/>
                <a:ea typeface="Calibri"/>
                <a:cs typeface="Calibri"/>
                <a:sym typeface="Calibri"/>
              </a:rPr>
              <a:t>IK10 </a:t>
            </a:r>
          </a:p>
          <a:p>
            <a:pPr lvl="0" algn="ctr">
              <a:buClr>
                <a:srgbClr val="7F7F7F"/>
              </a:buClr>
              <a:buSzPts val="2100"/>
            </a:pPr>
            <a:r>
              <a:rPr lang="en-US" sz="3600" b="1" dirty="0">
                <a:solidFill>
                  <a:schemeClr val="tx1"/>
                </a:solidFill>
                <a:latin typeface="Calibri"/>
                <a:ea typeface="Calibri"/>
                <a:cs typeface="Calibri"/>
                <a:sym typeface="Calibri"/>
              </a:rPr>
              <a:t>IP66 </a:t>
            </a:r>
          </a:p>
          <a:p>
            <a:pPr lvl="0" algn="ctr">
              <a:buClr>
                <a:srgbClr val="7F7F7F"/>
              </a:buClr>
              <a:buSzPts val="2100"/>
            </a:pPr>
            <a:r>
              <a:rPr lang="en-US" sz="3600" b="1" i="0" strike="noStrike" cap="none" dirty="0">
                <a:solidFill>
                  <a:schemeClr val="tx1"/>
                </a:solidFill>
                <a:latin typeface="Calibri"/>
                <a:ea typeface="Calibri"/>
                <a:cs typeface="Calibri"/>
                <a:sym typeface="Calibri"/>
              </a:rPr>
              <a:t>IP67</a:t>
            </a:r>
            <a:endParaRPr sz="3600" b="1" i="0" strike="noStrike" cap="none" dirty="0">
              <a:solidFill>
                <a:schemeClr val="tx1"/>
              </a:solidFill>
              <a:latin typeface="Calibri"/>
              <a:ea typeface="Calibri"/>
              <a:cs typeface="Calibri"/>
              <a:sym typeface="Calibri"/>
            </a:endParaRPr>
          </a:p>
        </p:txBody>
      </p:sp>
      <p:sp>
        <p:nvSpPr>
          <p:cNvPr id="37" name="Rectangle: Rounded Corners 36">
            <a:extLst>
              <a:ext uri="{FF2B5EF4-FFF2-40B4-BE49-F238E27FC236}">
                <a16:creationId xmlns:a16="http://schemas.microsoft.com/office/drawing/2014/main" id="{BFC5FC71-23DD-4C69-88AF-55A3C6FF1B75}"/>
              </a:ext>
            </a:extLst>
          </p:cNvPr>
          <p:cNvSpPr/>
          <p:nvPr/>
        </p:nvSpPr>
        <p:spPr>
          <a:xfrm>
            <a:off x="147793" y="2688590"/>
            <a:ext cx="1611783" cy="1309429"/>
          </a:xfrm>
          <a:prstGeom prst="roundRect">
            <a:avLst>
              <a:gd name="adj" fmla="val 10000"/>
            </a:avLst>
          </a:prstGeom>
          <a: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a:stretch>
              <a:fillRect l="-7000" r="-7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nvGrpSpPr>
          <p:cNvPr id="38" name="Group 37">
            <a:extLst>
              <a:ext uri="{FF2B5EF4-FFF2-40B4-BE49-F238E27FC236}">
                <a16:creationId xmlns:a16="http://schemas.microsoft.com/office/drawing/2014/main" id="{25A30796-CAE7-4108-AB68-4CA30D3449D1}"/>
              </a:ext>
            </a:extLst>
          </p:cNvPr>
          <p:cNvGrpSpPr/>
          <p:nvPr/>
        </p:nvGrpSpPr>
        <p:grpSpPr>
          <a:xfrm>
            <a:off x="435670" y="3544935"/>
            <a:ext cx="1611783" cy="1309429"/>
            <a:chOff x="288882" y="856345"/>
            <a:chExt cx="1768391" cy="1427243"/>
          </a:xfrm>
        </p:grpSpPr>
        <p:sp>
          <p:nvSpPr>
            <p:cNvPr id="39" name="Rectangle: Rounded Corners 38">
              <a:extLst>
                <a:ext uri="{FF2B5EF4-FFF2-40B4-BE49-F238E27FC236}">
                  <a16:creationId xmlns:a16="http://schemas.microsoft.com/office/drawing/2014/main" id="{404F89C8-0A08-4C98-BD90-808D8511711F}"/>
                </a:ext>
              </a:extLst>
            </p:cNvPr>
            <p:cNvSpPr/>
            <p:nvPr/>
          </p:nvSpPr>
          <p:spPr>
            <a:xfrm>
              <a:off x="288882" y="856345"/>
              <a:ext cx="1768391" cy="1427243"/>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Rectangle: Rounded Corners 5">
              <a:extLst>
                <a:ext uri="{FF2B5EF4-FFF2-40B4-BE49-F238E27FC236}">
                  <a16:creationId xmlns:a16="http://schemas.microsoft.com/office/drawing/2014/main" id="{0F4B4E3A-7F8C-4582-97E1-56FB4771839F}"/>
                </a:ext>
              </a:extLst>
            </p:cNvPr>
            <p:cNvSpPr txBox="1"/>
            <p:nvPr/>
          </p:nvSpPr>
          <p:spPr>
            <a:xfrm>
              <a:off x="330685" y="898148"/>
              <a:ext cx="1684785" cy="13436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a:buClr>
                  <a:srgbClr val="000000"/>
                </a:buClr>
                <a:buSzPts val="600"/>
              </a:pPr>
              <a:r>
                <a:rPr lang="en-CA" sz="1100" b="1" dirty="0">
                  <a:latin typeface="Calibri"/>
                  <a:ea typeface="Calibri"/>
                  <a:cs typeface="Calibri"/>
                  <a:sym typeface="Calibri"/>
                </a:rPr>
                <a:t>BST- BF905IR25</a:t>
              </a:r>
            </a:p>
            <a:p>
              <a:pPr lvl="0" algn="ctr">
                <a:buClr>
                  <a:srgbClr val="000000"/>
                </a:buClr>
                <a:buSzPts val="600"/>
              </a:pPr>
              <a:r>
                <a:rPr lang="en-CA" sz="1100" dirty="0">
                  <a:latin typeface="Calibri"/>
                  <a:ea typeface="Calibri"/>
                  <a:cs typeface="Calibri"/>
                  <a:sym typeface="Calibri"/>
                </a:rPr>
                <a:t>5MP Starlight IR Mini Bullet Camera, H.265 Compression, WDR 120dB, IR Range: 20m, IP67 </a:t>
              </a:r>
            </a:p>
          </p:txBody>
        </p:sp>
      </p:grpSp>
      <p:sp>
        <p:nvSpPr>
          <p:cNvPr id="44" name="Rectangle: Rounded Corners 43">
            <a:extLst>
              <a:ext uri="{FF2B5EF4-FFF2-40B4-BE49-F238E27FC236}">
                <a16:creationId xmlns:a16="http://schemas.microsoft.com/office/drawing/2014/main" id="{2185A048-AB14-402F-A1AD-676408E0FCE1}"/>
              </a:ext>
            </a:extLst>
          </p:cNvPr>
          <p:cNvSpPr/>
          <p:nvPr/>
        </p:nvSpPr>
        <p:spPr>
          <a:xfrm>
            <a:off x="2257178" y="749663"/>
            <a:ext cx="1716673" cy="1309430"/>
          </a:xfrm>
          <a:prstGeom prst="roundRect">
            <a:avLst>
              <a:gd name="adj" fmla="val 10000"/>
            </a:avLst>
          </a:prstGeom>
          <a: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a:stretch>
              <a:fillRect l="-7000" r="-7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nvGrpSpPr>
          <p:cNvPr id="45" name="Group 44">
            <a:extLst>
              <a:ext uri="{FF2B5EF4-FFF2-40B4-BE49-F238E27FC236}">
                <a16:creationId xmlns:a16="http://schemas.microsoft.com/office/drawing/2014/main" id="{0F602CDB-E744-41F4-BBD5-E76A208F24DE}"/>
              </a:ext>
            </a:extLst>
          </p:cNvPr>
          <p:cNvGrpSpPr/>
          <p:nvPr/>
        </p:nvGrpSpPr>
        <p:grpSpPr>
          <a:xfrm>
            <a:off x="2545055" y="1606008"/>
            <a:ext cx="1768391" cy="965461"/>
            <a:chOff x="288882" y="856345"/>
            <a:chExt cx="1768391" cy="1427243"/>
          </a:xfrm>
        </p:grpSpPr>
        <p:sp>
          <p:nvSpPr>
            <p:cNvPr id="46" name="Rectangle: Rounded Corners 45">
              <a:extLst>
                <a:ext uri="{FF2B5EF4-FFF2-40B4-BE49-F238E27FC236}">
                  <a16:creationId xmlns:a16="http://schemas.microsoft.com/office/drawing/2014/main" id="{AB08D3FD-24E5-401E-B8FF-DCFE32C623A7}"/>
                </a:ext>
              </a:extLst>
            </p:cNvPr>
            <p:cNvSpPr/>
            <p:nvPr/>
          </p:nvSpPr>
          <p:spPr>
            <a:xfrm>
              <a:off x="288882" y="856345"/>
              <a:ext cx="1768391" cy="1427243"/>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Rectangle: Rounded Corners 5">
              <a:extLst>
                <a:ext uri="{FF2B5EF4-FFF2-40B4-BE49-F238E27FC236}">
                  <a16:creationId xmlns:a16="http://schemas.microsoft.com/office/drawing/2014/main" id="{FC0AE870-4F00-4C0C-BB27-0371BB15E90C}"/>
                </a:ext>
              </a:extLst>
            </p:cNvPr>
            <p:cNvSpPr txBox="1"/>
            <p:nvPr/>
          </p:nvSpPr>
          <p:spPr>
            <a:xfrm>
              <a:off x="330685" y="898148"/>
              <a:ext cx="1684785" cy="13436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a:buClr>
                  <a:srgbClr val="000000"/>
                </a:buClr>
                <a:buSzPts val="800"/>
              </a:pPr>
              <a:r>
                <a:rPr lang="en-CA" sz="1100" b="1" dirty="0">
                  <a:latin typeface="Calibri"/>
                  <a:ea typeface="Calibri"/>
                  <a:cs typeface="Calibri"/>
                  <a:sym typeface="Calibri"/>
                </a:rPr>
                <a:t>BST- BT905IR-M</a:t>
              </a:r>
            </a:p>
            <a:p>
              <a:pPr lvl="0" algn="ctr">
                <a:buClr>
                  <a:srgbClr val="000000"/>
                </a:buClr>
                <a:buSzPts val="800"/>
              </a:pPr>
              <a:r>
                <a:rPr lang="en-US" sz="1100" dirty="0">
                  <a:latin typeface="Calibri"/>
                  <a:ea typeface="Calibri"/>
                  <a:cs typeface="Calibri"/>
                  <a:sym typeface="Calibri"/>
                </a:rPr>
                <a:t>5MP Starlight Motorized lens 2.7~13.5mm IR Bullet Camera, WDR,POE, IP67 </a:t>
              </a:r>
              <a:endParaRPr lang="en-CA" sz="1100" dirty="0">
                <a:latin typeface="Calibri"/>
                <a:ea typeface="Calibri"/>
                <a:cs typeface="Calibri"/>
                <a:sym typeface="Calibri"/>
              </a:endParaRPr>
            </a:p>
          </p:txBody>
        </p:sp>
      </p:grpSp>
      <p:sp>
        <p:nvSpPr>
          <p:cNvPr id="48" name="Rectangle: Rounded Corners 47">
            <a:extLst>
              <a:ext uri="{FF2B5EF4-FFF2-40B4-BE49-F238E27FC236}">
                <a16:creationId xmlns:a16="http://schemas.microsoft.com/office/drawing/2014/main" id="{7299DF50-73D4-4106-A734-CC3292A35CED}"/>
              </a:ext>
            </a:extLst>
          </p:cNvPr>
          <p:cNvSpPr/>
          <p:nvPr/>
        </p:nvSpPr>
        <p:spPr>
          <a:xfrm>
            <a:off x="6883506" y="68690"/>
            <a:ext cx="1768391" cy="1427243"/>
          </a:xfrm>
          <a:prstGeom prst="roundRect">
            <a:avLst>
              <a:gd name="adj" fmla="val 10000"/>
            </a:avLst>
          </a:prstGeom>
          <a: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a:stretch>
              <a:fillRect l="-7000" r="-7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nvGrpSpPr>
          <p:cNvPr id="49" name="Group 48">
            <a:extLst>
              <a:ext uri="{FF2B5EF4-FFF2-40B4-BE49-F238E27FC236}">
                <a16:creationId xmlns:a16="http://schemas.microsoft.com/office/drawing/2014/main" id="{07F1F61E-4780-4B9D-B1D7-DC6C37860EC7}"/>
              </a:ext>
            </a:extLst>
          </p:cNvPr>
          <p:cNvGrpSpPr/>
          <p:nvPr/>
        </p:nvGrpSpPr>
        <p:grpSpPr>
          <a:xfrm>
            <a:off x="7143417" y="1065648"/>
            <a:ext cx="1797319" cy="1427242"/>
            <a:chOff x="288882" y="856345"/>
            <a:chExt cx="1768391" cy="1427243"/>
          </a:xfrm>
        </p:grpSpPr>
        <p:sp>
          <p:nvSpPr>
            <p:cNvPr id="50" name="Rectangle: Rounded Corners 49">
              <a:extLst>
                <a:ext uri="{FF2B5EF4-FFF2-40B4-BE49-F238E27FC236}">
                  <a16:creationId xmlns:a16="http://schemas.microsoft.com/office/drawing/2014/main" id="{32B27082-D34C-4CD8-A4E4-E7F19F62F7CF}"/>
                </a:ext>
              </a:extLst>
            </p:cNvPr>
            <p:cNvSpPr/>
            <p:nvPr/>
          </p:nvSpPr>
          <p:spPr>
            <a:xfrm>
              <a:off x="288882" y="856345"/>
              <a:ext cx="1768391" cy="1427243"/>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1" name="Rectangle: Rounded Corners 5">
              <a:extLst>
                <a:ext uri="{FF2B5EF4-FFF2-40B4-BE49-F238E27FC236}">
                  <a16:creationId xmlns:a16="http://schemas.microsoft.com/office/drawing/2014/main" id="{02DC838F-92EC-403F-AA20-FE48E86CD446}"/>
                </a:ext>
              </a:extLst>
            </p:cNvPr>
            <p:cNvSpPr txBox="1"/>
            <p:nvPr/>
          </p:nvSpPr>
          <p:spPr>
            <a:xfrm>
              <a:off x="298797" y="898149"/>
              <a:ext cx="1716673" cy="12534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a:buClr>
                  <a:srgbClr val="000000"/>
                </a:buClr>
                <a:buSzPts val="800"/>
              </a:pPr>
              <a:r>
                <a:rPr lang="en-CA" sz="1100" b="1" dirty="0">
                  <a:solidFill>
                    <a:srgbClr val="000000"/>
                  </a:solidFill>
                  <a:latin typeface="Calibri"/>
                  <a:ea typeface="Calibri"/>
                  <a:cs typeface="Calibri"/>
                  <a:sym typeface="Calibri"/>
                </a:rPr>
                <a:t>BST- DT905IR-M</a:t>
              </a:r>
            </a:p>
            <a:p>
              <a:pPr lvl="0" algn="ctr">
                <a:buClr>
                  <a:srgbClr val="000000"/>
                </a:buClr>
                <a:buSzPts val="800"/>
              </a:pPr>
              <a:r>
                <a:rPr lang="pt-BR" sz="1100" dirty="0">
                  <a:solidFill>
                    <a:srgbClr val="000000"/>
                  </a:solidFill>
                  <a:latin typeface="Calibri"/>
                  <a:ea typeface="Calibri"/>
                  <a:cs typeface="Calibri"/>
                  <a:sym typeface="Calibri"/>
                </a:rPr>
                <a:t>5MP H.265 Varifocal IR </a:t>
              </a:r>
              <a:r>
                <a:rPr lang="en-US" sz="1100" dirty="0">
                  <a:latin typeface="Calibri"/>
                  <a:ea typeface="Calibri"/>
                  <a:cs typeface="Calibri"/>
                  <a:sym typeface="Calibri"/>
                </a:rPr>
                <a:t>2.7~13.5mm</a:t>
              </a:r>
              <a:r>
                <a:rPr lang="pt-BR" sz="1100" dirty="0">
                  <a:solidFill>
                    <a:srgbClr val="000000"/>
                  </a:solidFill>
                  <a:latin typeface="Calibri"/>
                  <a:ea typeface="Calibri"/>
                  <a:cs typeface="Calibri"/>
                  <a:sym typeface="Calibri"/>
                </a:rPr>
                <a:t> Dome Camera, 5MP@30fps, varifocal Motorized lens, ICR, WDR, Auto focus</a:t>
              </a:r>
              <a:endParaRPr lang="en-CA" sz="2400" dirty="0">
                <a:solidFill>
                  <a:schemeClr val="dk1"/>
                </a:solidFill>
                <a:ea typeface="Arial"/>
                <a:cs typeface="Arial"/>
              </a:endParaRPr>
            </a:p>
          </p:txBody>
        </p:sp>
      </p:grpSp>
      <p:sp>
        <p:nvSpPr>
          <p:cNvPr id="52" name="Rectangle: Rounded Corners 51">
            <a:extLst>
              <a:ext uri="{FF2B5EF4-FFF2-40B4-BE49-F238E27FC236}">
                <a16:creationId xmlns:a16="http://schemas.microsoft.com/office/drawing/2014/main" id="{A3642157-9843-499D-BDFD-2A120B1D7E0F}"/>
              </a:ext>
            </a:extLst>
          </p:cNvPr>
          <p:cNvSpPr/>
          <p:nvPr/>
        </p:nvSpPr>
        <p:spPr>
          <a:xfrm>
            <a:off x="6755404" y="2662633"/>
            <a:ext cx="1768391" cy="1427243"/>
          </a:xfrm>
          <a:prstGeom prst="roundRect">
            <a:avLst>
              <a:gd name="adj" fmla="val 10000"/>
            </a:avLst>
          </a:prstGeom>
          <a: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a:stretch>
              <a:fillRect l="-7000" r="-7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nvGrpSpPr>
          <p:cNvPr id="53" name="Group 52">
            <a:extLst>
              <a:ext uri="{FF2B5EF4-FFF2-40B4-BE49-F238E27FC236}">
                <a16:creationId xmlns:a16="http://schemas.microsoft.com/office/drawing/2014/main" id="{65A198B6-3F70-4582-A26A-C2F655EC0CE1}"/>
              </a:ext>
            </a:extLst>
          </p:cNvPr>
          <p:cNvGrpSpPr/>
          <p:nvPr/>
        </p:nvGrpSpPr>
        <p:grpSpPr>
          <a:xfrm>
            <a:off x="6902885" y="3518979"/>
            <a:ext cx="2009352" cy="1487516"/>
            <a:chOff x="243868" y="856345"/>
            <a:chExt cx="1813405" cy="1469045"/>
          </a:xfrm>
        </p:grpSpPr>
        <p:sp>
          <p:nvSpPr>
            <p:cNvPr id="54" name="Rectangle: Rounded Corners 53">
              <a:extLst>
                <a:ext uri="{FF2B5EF4-FFF2-40B4-BE49-F238E27FC236}">
                  <a16:creationId xmlns:a16="http://schemas.microsoft.com/office/drawing/2014/main" id="{B299E565-A5CD-40E6-99A9-8A87DA5CD35F}"/>
                </a:ext>
              </a:extLst>
            </p:cNvPr>
            <p:cNvSpPr/>
            <p:nvPr/>
          </p:nvSpPr>
          <p:spPr>
            <a:xfrm>
              <a:off x="288882" y="856345"/>
              <a:ext cx="1768391" cy="1427243"/>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5" name="Rectangle: Rounded Corners 5">
              <a:extLst>
                <a:ext uri="{FF2B5EF4-FFF2-40B4-BE49-F238E27FC236}">
                  <a16:creationId xmlns:a16="http://schemas.microsoft.com/office/drawing/2014/main" id="{7063391C-A648-41BD-A645-F7AFB3F68AFA}"/>
                </a:ext>
              </a:extLst>
            </p:cNvPr>
            <p:cNvSpPr txBox="1"/>
            <p:nvPr/>
          </p:nvSpPr>
          <p:spPr>
            <a:xfrm>
              <a:off x="243868" y="898148"/>
              <a:ext cx="1771602" cy="14272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a:buClr>
                  <a:srgbClr val="000000"/>
                </a:buClr>
                <a:buSzPts val="800"/>
              </a:pPr>
              <a:r>
                <a:rPr lang="en-CA" sz="1100" b="1" dirty="0">
                  <a:solidFill>
                    <a:srgbClr val="000000"/>
                  </a:solidFill>
                  <a:latin typeface="Calibri"/>
                  <a:ea typeface="Calibri"/>
                  <a:cs typeface="Calibri"/>
                  <a:sym typeface="Calibri"/>
                </a:rPr>
                <a:t>BST-DT9102-MS</a:t>
              </a:r>
              <a:endParaRPr lang="en-CA" sz="2400" dirty="0">
                <a:solidFill>
                  <a:schemeClr val="dk1"/>
                </a:solidFill>
                <a:ea typeface="Arial"/>
                <a:cs typeface="Arial"/>
              </a:endParaRPr>
            </a:p>
            <a:p>
              <a:pPr lvl="0" algn="ctr">
                <a:buClr>
                  <a:srgbClr val="000000"/>
                </a:buClr>
                <a:buSzPts val="800"/>
              </a:pPr>
              <a:r>
                <a:rPr lang="en-CA" sz="1100" dirty="0">
                  <a:solidFill>
                    <a:srgbClr val="000000"/>
                  </a:solidFill>
                  <a:latin typeface="Calibri"/>
                  <a:ea typeface="Calibri"/>
                  <a:cs typeface="Calibri"/>
                  <a:sym typeface="Calibri"/>
                </a:rPr>
                <a:t>2MP  Motorized Lens 2.7 13.5mm Vandal proof IR Dome Camera,  Min. illumination Color: 0.001Lux@F1.6, WDR, POE, IP67, IK10 </a:t>
              </a:r>
              <a:endParaRPr lang="en-CA" sz="1100" dirty="0">
                <a:latin typeface="Calibri"/>
                <a:ea typeface="Calibri"/>
                <a:cs typeface="Calibri"/>
                <a:sym typeface="Calibri"/>
              </a:endParaRPr>
            </a:p>
          </p:txBody>
        </p:sp>
      </p:grpSp>
      <p:pic>
        <p:nvPicPr>
          <p:cNvPr id="12" name="Picture 11">
            <a:extLst>
              <a:ext uri="{FF2B5EF4-FFF2-40B4-BE49-F238E27FC236}">
                <a16:creationId xmlns:a16="http://schemas.microsoft.com/office/drawing/2014/main" id="{B61B34B4-7B09-4870-838D-540135A0DBED}"/>
              </a:ext>
            </a:extLst>
          </p:cNvPr>
          <p:cNvPicPr>
            <a:picLocks noChangeAspect="1"/>
          </p:cNvPicPr>
          <p:nvPr/>
        </p:nvPicPr>
        <p:blipFill>
          <a:blip r:embed="rId11"/>
          <a:stretch>
            <a:fillRect/>
          </a:stretch>
        </p:blipFill>
        <p:spPr>
          <a:xfrm>
            <a:off x="7143417" y="61044"/>
            <a:ext cx="1488870" cy="992580"/>
          </a:xfrm>
          <a:prstGeom prst="rect">
            <a:avLst/>
          </a:prstGeom>
        </p:spPr>
      </p:pic>
      <p:pic>
        <p:nvPicPr>
          <p:cNvPr id="5" name="Picture 4">
            <a:extLst>
              <a:ext uri="{FF2B5EF4-FFF2-40B4-BE49-F238E27FC236}">
                <a16:creationId xmlns:a16="http://schemas.microsoft.com/office/drawing/2014/main" id="{1554046D-30C4-40F7-95A6-1E0D89255E51}"/>
              </a:ext>
            </a:extLst>
          </p:cNvPr>
          <p:cNvPicPr>
            <a:picLocks noChangeAspect="1"/>
          </p:cNvPicPr>
          <p:nvPr/>
        </p:nvPicPr>
        <p:blipFill>
          <a:blip r:embed="rId12"/>
          <a:stretch>
            <a:fillRect/>
          </a:stretch>
        </p:blipFill>
        <p:spPr>
          <a:xfrm>
            <a:off x="135619" y="2687398"/>
            <a:ext cx="1412894" cy="935433"/>
          </a:xfrm>
          <a:prstGeom prst="rect">
            <a:avLst/>
          </a:prstGeom>
        </p:spPr>
      </p:pic>
      <p:sp>
        <p:nvSpPr>
          <p:cNvPr id="31" name="Rectangle: Rounded Corners 30">
            <a:extLst>
              <a:ext uri="{FF2B5EF4-FFF2-40B4-BE49-F238E27FC236}">
                <a16:creationId xmlns:a16="http://schemas.microsoft.com/office/drawing/2014/main" id="{13480CD4-DDF1-45A4-A925-2E030A58A1E7}"/>
              </a:ext>
            </a:extLst>
          </p:cNvPr>
          <p:cNvSpPr/>
          <p:nvPr/>
        </p:nvSpPr>
        <p:spPr>
          <a:xfrm>
            <a:off x="3386584" y="2774482"/>
            <a:ext cx="1853724" cy="1223537"/>
          </a:xfrm>
          <a:prstGeom prst="roundRect">
            <a:avLst>
              <a:gd name="adj" fmla="val 10000"/>
            </a:avLst>
          </a:prstGeom>
          <a: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a:stretch>
              <a:fillRect l="-7000" r="-7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nvGrpSpPr>
          <p:cNvPr id="32" name="Group 31">
            <a:extLst>
              <a:ext uri="{FF2B5EF4-FFF2-40B4-BE49-F238E27FC236}">
                <a16:creationId xmlns:a16="http://schemas.microsoft.com/office/drawing/2014/main" id="{1D4C22EF-EB45-4651-9A81-2CB7D7D39DB9}"/>
              </a:ext>
            </a:extLst>
          </p:cNvPr>
          <p:cNvGrpSpPr/>
          <p:nvPr/>
        </p:nvGrpSpPr>
        <p:grpSpPr>
          <a:xfrm>
            <a:off x="3734834" y="3656777"/>
            <a:ext cx="1963032" cy="1349718"/>
            <a:chOff x="165621" y="365529"/>
            <a:chExt cx="1768391" cy="1442553"/>
          </a:xfrm>
        </p:grpSpPr>
        <p:sp>
          <p:nvSpPr>
            <p:cNvPr id="33" name="Rectangle: Rounded Corners 32">
              <a:extLst>
                <a:ext uri="{FF2B5EF4-FFF2-40B4-BE49-F238E27FC236}">
                  <a16:creationId xmlns:a16="http://schemas.microsoft.com/office/drawing/2014/main" id="{76E6B67C-6EEB-4181-8F6B-0E730D7E0521}"/>
                </a:ext>
              </a:extLst>
            </p:cNvPr>
            <p:cNvSpPr/>
            <p:nvPr/>
          </p:nvSpPr>
          <p:spPr>
            <a:xfrm>
              <a:off x="165621" y="365529"/>
              <a:ext cx="1768391" cy="1427243"/>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Rectangle: Rounded Corners 5">
              <a:extLst>
                <a:ext uri="{FF2B5EF4-FFF2-40B4-BE49-F238E27FC236}">
                  <a16:creationId xmlns:a16="http://schemas.microsoft.com/office/drawing/2014/main" id="{681DEA49-C667-4E65-AA34-D3945162430E}"/>
                </a:ext>
              </a:extLst>
            </p:cNvPr>
            <p:cNvSpPr txBox="1"/>
            <p:nvPr/>
          </p:nvSpPr>
          <p:spPr>
            <a:xfrm>
              <a:off x="207424" y="464445"/>
              <a:ext cx="1684785" cy="13436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ctr">
                <a:buClr>
                  <a:srgbClr val="000000"/>
                </a:buClr>
                <a:buSzPts val="800"/>
              </a:pPr>
              <a:r>
                <a:rPr lang="en-CA" sz="1100" b="1" dirty="0">
                  <a:latin typeface="Calibri"/>
                  <a:ea typeface="Calibri"/>
                  <a:cs typeface="Calibri"/>
                  <a:sym typeface="Calibri"/>
                </a:rPr>
                <a:t>BST-BT9102-MS</a:t>
              </a:r>
            </a:p>
            <a:p>
              <a:pPr lvl="0" algn="ctr">
                <a:buClr>
                  <a:srgbClr val="000000"/>
                </a:buClr>
                <a:buSzPts val="800"/>
              </a:pPr>
              <a:r>
                <a:rPr lang="en-US" sz="1100" dirty="0">
                  <a:latin typeface="Calibri"/>
                  <a:ea typeface="Calibri"/>
                  <a:cs typeface="Calibri"/>
                  <a:sym typeface="Calibri"/>
                </a:rPr>
                <a:t>2MP  Motorized Lens 2.7~ 13.5mm Vandal proof IR Bullet Camera,  Min. illumination Color: 0.001Lux@F1.6, WDR, POE, IP67, IK10 </a:t>
              </a:r>
              <a:endParaRPr lang="en-CA" sz="1100" dirty="0">
                <a:latin typeface="Calibri"/>
                <a:ea typeface="Calibri"/>
                <a:cs typeface="Calibri"/>
                <a:sym typeface="Calibri"/>
              </a:endParaRPr>
            </a:p>
          </p:txBody>
        </p:sp>
      </p:grpSp>
      <p:pic>
        <p:nvPicPr>
          <p:cNvPr id="7" name="Picture 6">
            <a:extLst>
              <a:ext uri="{FF2B5EF4-FFF2-40B4-BE49-F238E27FC236}">
                <a16:creationId xmlns:a16="http://schemas.microsoft.com/office/drawing/2014/main" id="{E3EF729E-8F58-466C-AB92-7C7D026BB781}"/>
              </a:ext>
            </a:extLst>
          </p:cNvPr>
          <p:cNvPicPr>
            <a:picLocks noChangeAspect="1"/>
          </p:cNvPicPr>
          <p:nvPr/>
        </p:nvPicPr>
        <p:blipFill>
          <a:blip r:embed="rId13"/>
          <a:stretch>
            <a:fillRect/>
          </a:stretch>
        </p:blipFill>
        <p:spPr>
          <a:xfrm>
            <a:off x="3790458" y="2930308"/>
            <a:ext cx="1120602" cy="582212"/>
          </a:xfrm>
          <a:prstGeom prst="rect">
            <a:avLst/>
          </a:prstGeom>
        </p:spPr>
      </p:pic>
      <p:pic>
        <p:nvPicPr>
          <p:cNvPr id="41" name="Picture 40">
            <a:extLst>
              <a:ext uri="{FF2B5EF4-FFF2-40B4-BE49-F238E27FC236}">
                <a16:creationId xmlns:a16="http://schemas.microsoft.com/office/drawing/2014/main" id="{8E6139EC-923B-4EA3-B1BE-C3133CDA6F34}"/>
              </a:ext>
            </a:extLst>
          </p:cNvPr>
          <p:cNvPicPr>
            <a:picLocks noChangeAspect="1"/>
          </p:cNvPicPr>
          <p:nvPr/>
        </p:nvPicPr>
        <p:blipFill>
          <a:blip r:embed="rId14"/>
          <a:stretch>
            <a:fillRect/>
          </a:stretch>
        </p:blipFill>
        <p:spPr>
          <a:xfrm>
            <a:off x="2524555" y="858568"/>
            <a:ext cx="1262781" cy="658034"/>
          </a:xfrm>
          <a:prstGeom prst="rect">
            <a:avLst/>
          </a:prstGeom>
        </p:spPr>
      </p:pic>
      <p:pic>
        <p:nvPicPr>
          <p:cNvPr id="42" name="Picture 41" descr="A picture containing object, light&#10;&#10;Description automatically generated">
            <a:extLst>
              <a:ext uri="{FF2B5EF4-FFF2-40B4-BE49-F238E27FC236}">
                <a16:creationId xmlns:a16="http://schemas.microsoft.com/office/drawing/2014/main" id="{2347BE6C-9E16-497E-9B33-E68FD8D47C9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847" b="95186" l="9920" r="89920">
                        <a14:foregroundMark x1="44480" y1="14661" x2="49440" y2="15317"/>
                        <a14:foregroundMark x1="46240" y1="15098" x2="49920" y2="14661"/>
                        <a14:foregroundMark x1="46080" y1="14442" x2="47520" y2="14223"/>
                        <a14:foregroundMark x1="49600" y1="14442" x2="54240" y2="14004"/>
                        <a14:foregroundMark x1="61600" y1="14442" x2="63360" y2="14442"/>
                        <a14:foregroundMark x1="33920" y1="89934" x2="52640" y2="91028"/>
                        <a14:foregroundMark x1="52640" y1="91028" x2="54880" y2="90810"/>
                        <a14:foregroundMark x1="41760" y1="95186" x2="51520" y2="93873"/>
                      </a14:backgroundRemoval>
                    </a14:imgEffect>
                  </a14:imgLayer>
                </a14:imgProps>
              </a:ext>
              <a:ext uri="{28A0092B-C50C-407E-A947-70E740481C1C}">
                <a14:useLocalDpi xmlns:a14="http://schemas.microsoft.com/office/drawing/2010/main" val="0"/>
              </a:ext>
            </a:extLst>
          </a:blip>
          <a:stretch>
            <a:fillRect/>
          </a:stretch>
        </p:blipFill>
        <p:spPr>
          <a:xfrm>
            <a:off x="6825631" y="2741677"/>
            <a:ext cx="1321911" cy="966582"/>
          </a:xfrm>
          <a:prstGeom prst="rect">
            <a:avLst/>
          </a:prstGeom>
        </p:spPr>
      </p:pic>
      <p:pic>
        <p:nvPicPr>
          <p:cNvPr id="43" name="Picture 42">
            <a:extLst>
              <a:ext uri="{FF2B5EF4-FFF2-40B4-BE49-F238E27FC236}">
                <a16:creationId xmlns:a16="http://schemas.microsoft.com/office/drawing/2014/main" id="{7B08FCBE-7151-4A20-B1A4-7488C43F8CF2}"/>
              </a:ext>
            </a:extLst>
          </p:cNvPr>
          <p:cNvPicPr>
            <a:picLocks noChangeAspect="1"/>
          </p:cNvPicPr>
          <p:nvPr/>
        </p:nvPicPr>
        <p:blipFill>
          <a:blip r:embed="rId17"/>
          <a:stretch>
            <a:fillRect/>
          </a:stretch>
        </p:blipFill>
        <p:spPr>
          <a:xfrm>
            <a:off x="147793" y="68690"/>
            <a:ext cx="963529" cy="850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2" name="Picture 1">
            <a:extLst>
              <a:ext uri="{FF2B5EF4-FFF2-40B4-BE49-F238E27FC236}">
                <a16:creationId xmlns:a16="http://schemas.microsoft.com/office/drawing/2014/main" id="{0D52EE03-E863-4AEF-A5CB-9A886B7A436C}"/>
              </a:ext>
            </a:extLst>
          </p:cNvPr>
          <p:cNvPicPr>
            <a:picLocks noChangeAspect="1"/>
          </p:cNvPicPr>
          <p:nvPr/>
        </p:nvPicPr>
        <p:blipFill>
          <a:blip r:embed="rId3"/>
          <a:stretch>
            <a:fillRect/>
          </a:stretch>
        </p:blipFill>
        <p:spPr>
          <a:xfrm>
            <a:off x="25731" y="0"/>
            <a:ext cx="9092537" cy="5143500"/>
          </a:xfrm>
          <a:prstGeom prst="rect">
            <a:avLst/>
          </a:prstGeom>
        </p:spPr>
      </p:pic>
      <p:sp>
        <p:nvSpPr>
          <p:cNvPr id="352" name="Shape 352"/>
          <p:cNvSpPr/>
          <p:nvPr/>
        </p:nvSpPr>
        <p:spPr>
          <a:xfrm>
            <a:off x="-2748024" y="226629"/>
            <a:ext cx="2416640" cy="1117558"/>
          </a:xfrm>
          <a:prstGeom prst="rect">
            <a:avLst/>
          </a:prstGeom>
          <a:noFill/>
          <a:ln>
            <a:noFill/>
          </a:ln>
        </p:spPr>
        <p:txBody>
          <a:bodyPr spcFirstLastPara="1" wrap="square" lIns="68575" tIns="34275" rIns="68575" bIns="34275" anchor="t" anchorCtr="0">
            <a:noAutofit/>
          </a:bodyPr>
          <a:lstStyle/>
          <a:p>
            <a:pPr lvl="0">
              <a:buClr>
                <a:srgbClr val="000000"/>
              </a:buClr>
              <a:buSzPts val="800"/>
            </a:pPr>
            <a:endParaRPr lang="en-CA" sz="800" dirty="0">
              <a:latin typeface="Calibri"/>
              <a:ea typeface="Calibri"/>
              <a:cs typeface="Calibri"/>
              <a:sym typeface="Calibri"/>
            </a:endParaRPr>
          </a:p>
        </p:txBody>
      </p:sp>
      <p:sp>
        <p:nvSpPr>
          <p:cNvPr id="353" name="Shape 353"/>
          <p:cNvSpPr/>
          <p:nvPr/>
        </p:nvSpPr>
        <p:spPr>
          <a:xfrm>
            <a:off x="9266229" y="-535118"/>
            <a:ext cx="1445398" cy="76174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rgbClr val="000000"/>
              </a:solidFill>
              <a:latin typeface="Calibri"/>
              <a:ea typeface="Calibri"/>
              <a:cs typeface="Calibri"/>
              <a:sym typeface="Calibri"/>
            </a:endParaRPr>
          </a:p>
        </p:txBody>
      </p:sp>
      <p:sp>
        <p:nvSpPr>
          <p:cNvPr id="357" name="Shape 357"/>
          <p:cNvSpPr/>
          <p:nvPr/>
        </p:nvSpPr>
        <p:spPr>
          <a:xfrm>
            <a:off x="9515692" y="1344187"/>
            <a:ext cx="1567440" cy="889673"/>
          </a:xfrm>
          <a:prstGeom prst="rect">
            <a:avLst/>
          </a:prstGeom>
          <a:noFill/>
          <a:ln>
            <a:noFill/>
          </a:ln>
        </p:spPr>
        <p:txBody>
          <a:bodyPr spcFirstLastPara="1" wrap="square" lIns="68575" tIns="34275" rIns="68575" bIns="34275" anchor="t" anchorCtr="0">
            <a:noAutofit/>
          </a:bodyPr>
          <a:lstStyle/>
          <a:p>
            <a:pPr lvl="0" algn="ctr">
              <a:buClr>
                <a:srgbClr val="000000"/>
              </a:buClr>
              <a:buSzPts val="800"/>
            </a:pPr>
            <a:endParaRPr lang="en-CA" sz="800" dirty="0">
              <a:latin typeface="Calibri"/>
              <a:ea typeface="Calibri"/>
              <a:cs typeface="Calibri"/>
              <a:sym typeface="Calibri"/>
            </a:endParaRPr>
          </a:p>
        </p:txBody>
      </p:sp>
      <p:sp>
        <p:nvSpPr>
          <p:cNvPr id="362" name="Shape 362"/>
          <p:cNvSpPr txBox="1"/>
          <p:nvPr/>
        </p:nvSpPr>
        <p:spPr>
          <a:xfrm>
            <a:off x="5601389" y="32445"/>
            <a:ext cx="2746434" cy="121941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F7F7F"/>
              </a:buClr>
              <a:buSzPts val="2100"/>
              <a:buFont typeface="Calibri"/>
              <a:buNone/>
            </a:pPr>
            <a:r>
              <a:rPr lang="en" sz="3600" b="1" i="0" u="none" strike="noStrike" cap="none" dirty="0">
                <a:solidFill>
                  <a:srgbClr val="7F7F7F"/>
                </a:solidFill>
                <a:latin typeface="Calibri"/>
                <a:ea typeface="Calibri"/>
                <a:cs typeface="Calibri"/>
                <a:sym typeface="Calibri"/>
              </a:rPr>
              <a:t>PTZ CAMERAS</a:t>
            </a:r>
            <a:endParaRPr sz="3600" b="1" i="0" u="none" strike="noStrike" cap="none" dirty="0">
              <a:solidFill>
                <a:srgbClr val="7F7F7F"/>
              </a:solidFill>
              <a:latin typeface="Calibri"/>
              <a:ea typeface="Calibri"/>
              <a:cs typeface="Calibri"/>
              <a:sym typeface="Calibri"/>
            </a:endParaRPr>
          </a:p>
        </p:txBody>
      </p:sp>
      <p:sp>
        <p:nvSpPr>
          <p:cNvPr id="366" name="Shape 366"/>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graphicFrame>
        <p:nvGraphicFramePr>
          <p:cNvPr id="7" name="Diagram 6">
            <a:extLst>
              <a:ext uri="{FF2B5EF4-FFF2-40B4-BE49-F238E27FC236}">
                <a16:creationId xmlns:a16="http://schemas.microsoft.com/office/drawing/2014/main" id="{DC62E8B5-180C-4E32-9211-4B8CAE70A22E}"/>
              </a:ext>
            </a:extLst>
          </p:cNvPr>
          <p:cNvGraphicFramePr/>
          <p:nvPr>
            <p:extLst>
              <p:ext uri="{D42A27DB-BD31-4B8C-83A1-F6EECF244321}">
                <p14:modId xmlns:p14="http://schemas.microsoft.com/office/powerpoint/2010/main" val="981256457"/>
              </p:ext>
            </p:extLst>
          </p:nvPr>
        </p:nvGraphicFramePr>
        <p:xfrm>
          <a:off x="275208" y="417237"/>
          <a:ext cx="4030462" cy="1757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4" name="Diagram 23">
            <a:extLst>
              <a:ext uri="{FF2B5EF4-FFF2-40B4-BE49-F238E27FC236}">
                <a16:creationId xmlns:a16="http://schemas.microsoft.com/office/drawing/2014/main" id="{FD635115-DA42-4AA2-80F3-C1E818FD77D2}"/>
              </a:ext>
            </a:extLst>
          </p:cNvPr>
          <p:cNvGraphicFramePr/>
          <p:nvPr>
            <p:extLst>
              <p:ext uri="{D42A27DB-BD31-4B8C-83A1-F6EECF244321}">
                <p14:modId xmlns:p14="http://schemas.microsoft.com/office/powerpoint/2010/main" val="2000767147"/>
              </p:ext>
            </p:extLst>
          </p:nvPr>
        </p:nvGraphicFramePr>
        <p:xfrm>
          <a:off x="347708" y="2414570"/>
          <a:ext cx="4119359" cy="21765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6" name="Diagram 25">
            <a:extLst>
              <a:ext uri="{FF2B5EF4-FFF2-40B4-BE49-F238E27FC236}">
                <a16:creationId xmlns:a16="http://schemas.microsoft.com/office/drawing/2014/main" id="{0FC66BCA-A087-4A2E-B109-310EF43A8E16}"/>
              </a:ext>
            </a:extLst>
          </p:cNvPr>
          <p:cNvGraphicFramePr/>
          <p:nvPr>
            <p:extLst>
              <p:ext uri="{D42A27DB-BD31-4B8C-83A1-F6EECF244321}">
                <p14:modId xmlns:p14="http://schemas.microsoft.com/office/powerpoint/2010/main" val="2166173409"/>
              </p:ext>
            </p:extLst>
          </p:nvPr>
        </p:nvGraphicFramePr>
        <p:xfrm>
          <a:off x="4838332" y="3237866"/>
          <a:ext cx="4030462" cy="17577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3" name="Picture 2">
            <a:extLst>
              <a:ext uri="{FF2B5EF4-FFF2-40B4-BE49-F238E27FC236}">
                <a16:creationId xmlns:a16="http://schemas.microsoft.com/office/drawing/2014/main" id="{86DA1D6E-E418-43B3-8ECE-1A9DD0BBC636}"/>
              </a:ext>
            </a:extLst>
          </p:cNvPr>
          <p:cNvPicPr>
            <a:picLocks noChangeAspect="1"/>
          </p:cNvPicPr>
          <p:nvPr/>
        </p:nvPicPr>
        <p:blipFill>
          <a:blip r:embed="rId19"/>
          <a:stretch>
            <a:fillRect/>
          </a:stretch>
        </p:blipFill>
        <p:spPr>
          <a:xfrm>
            <a:off x="79031" y="634287"/>
            <a:ext cx="1189186" cy="791993"/>
          </a:xfrm>
          <a:prstGeom prst="rect">
            <a:avLst/>
          </a:prstGeom>
        </p:spPr>
      </p:pic>
      <p:pic>
        <p:nvPicPr>
          <p:cNvPr id="8" name="Picture 7">
            <a:extLst>
              <a:ext uri="{FF2B5EF4-FFF2-40B4-BE49-F238E27FC236}">
                <a16:creationId xmlns:a16="http://schemas.microsoft.com/office/drawing/2014/main" id="{43D9F2CB-4FA0-46E9-BCAD-75DC40DD745B}"/>
              </a:ext>
            </a:extLst>
          </p:cNvPr>
          <p:cNvPicPr>
            <a:picLocks noChangeAspect="1"/>
          </p:cNvPicPr>
          <p:nvPr/>
        </p:nvPicPr>
        <p:blipFill>
          <a:blip r:embed="rId20"/>
          <a:stretch>
            <a:fillRect/>
          </a:stretch>
        </p:blipFill>
        <p:spPr>
          <a:xfrm>
            <a:off x="-331384" y="2428987"/>
            <a:ext cx="2158389" cy="1438926"/>
          </a:xfrm>
          <a:prstGeom prst="rect">
            <a:avLst/>
          </a:prstGeom>
        </p:spPr>
      </p:pic>
      <p:graphicFrame>
        <p:nvGraphicFramePr>
          <p:cNvPr id="27" name="Diagram 26">
            <a:extLst>
              <a:ext uri="{FF2B5EF4-FFF2-40B4-BE49-F238E27FC236}">
                <a16:creationId xmlns:a16="http://schemas.microsoft.com/office/drawing/2014/main" id="{01D5A0A0-463D-487A-B5CB-80B29C095A6F}"/>
              </a:ext>
            </a:extLst>
          </p:cNvPr>
          <p:cNvGraphicFramePr/>
          <p:nvPr>
            <p:extLst>
              <p:ext uri="{D42A27DB-BD31-4B8C-83A1-F6EECF244321}">
                <p14:modId xmlns:p14="http://schemas.microsoft.com/office/powerpoint/2010/main" val="2008776678"/>
              </p:ext>
            </p:extLst>
          </p:nvPr>
        </p:nvGraphicFramePr>
        <p:xfrm>
          <a:off x="4708837" y="1061270"/>
          <a:ext cx="4119359" cy="2176596"/>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4" name="Picture 3">
            <a:extLst>
              <a:ext uri="{FF2B5EF4-FFF2-40B4-BE49-F238E27FC236}">
                <a16:creationId xmlns:a16="http://schemas.microsoft.com/office/drawing/2014/main" id="{E29D2BCB-1890-423F-9774-83A2209548A1}"/>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0" b="100000" l="10000" r="90000">
                        <a14:foregroundMark x1="43000" y1="40500" x2="36000" y2="19250"/>
                        <a14:foregroundMark x1="30667" y1="46250" x2="39667" y2="14250"/>
                        <a14:foregroundMark x1="32833" y1="32500" x2="35333" y2="21000"/>
                        <a14:foregroundMark x1="36000" y1="19250" x2="48833" y2="5250"/>
                        <a14:foregroundMark x1="32500" y1="71750" x2="34167" y2="86250"/>
                        <a14:foregroundMark x1="46333" y1="5250" x2="41333" y2="13250"/>
                        <a14:foregroundMark x1="44167" y1="8750" x2="35500" y2="20500"/>
                      </a14:backgroundRemoval>
                    </a14:imgEffect>
                  </a14:imgLayer>
                </a14:imgProps>
              </a:ext>
            </a:extLst>
          </a:blip>
          <a:stretch>
            <a:fillRect/>
          </a:stretch>
        </p:blipFill>
        <p:spPr>
          <a:xfrm>
            <a:off x="4232313" y="3101052"/>
            <a:ext cx="2158390" cy="1438927"/>
          </a:xfrm>
          <a:prstGeom prst="rect">
            <a:avLst/>
          </a:prstGeom>
        </p:spPr>
      </p:pic>
      <p:pic>
        <p:nvPicPr>
          <p:cNvPr id="6" name="Picture 5">
            <a:extLst>
              <a:ext uri="{FF2B5EF4-FFF2-40B4-BE49-F238E27FC236}">
                <a16:creationId xmlns:a16="http://schemas.microsoft.com/office/drawing/2014/main" id="{5ABD2D65-A552-40C9-8A3A-3E245A890D2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7114" b="95528" l="9827" r="89595">
                        <a14:foregroundMark x1="44798" y1="7927" x2="61850" y2="7114"/>
                        <a14:foregroundMark x1="35260" y1="56911" x2="59538" y2="95528"/>
                        <a14:foregroundMark x1="20520" y1="36382" x2="24277" y2="37195"/>
                        <a14:foregroundMark x1="19653" y1="38821" x2="19653" y2="40854"/>
                        <a14:foregroundMark x1="18208" y1="45122" x2="18208" y2="47358"/>
                        <a14:foregroundMark x1="17919" y1="52236" x2="18208" y2="53659"/>
                        <a14:foregroundMark x1="18208" y1="45325" x2="19075" y2="39228"/>
                        <a14:foregroundMark x1="19075" y1="38211" x2="26590" y2="29878"/>
                        <a14:foregroundMark x1="20809" y1="34756" x2="26012" y2="30691"/>
                        <a14:foregroundMark x1="23410" y1="31301" x2="23410" y2="31301"/>
                        <a14:foregroundMark x1="24566" y1="30081" x2="24566" y2="30081"/>
                        <a14:foregroundMark x1="23410" y1="30488" x2="23121" y2="30691"/>
                        <a14:foregroundMark x1="22254" y1="31504" x2="21965" y2="31707"/>
                        <a14:foregroundMark x1="21965" y1="31911" x2="21965" y2="31911"/>
                        <a14:foregroundMark x1="21098" y1="32927" x2="21098" y2="33130"/>
                        <a14:foregroundMark x1="20520" y1="33740" x2="20520" y2="33740"/>
                        <a14:foregroundMark x1="20231" y1="34553" x2="19942" y2="34959"/>
                        <a14:foregroundMark x1="19942" y1="35772" x2="19653" y2="35976"/>
                        <a14:foregroundMark x1="19364" y1="36585" x2="19075" y2="37398"/>
                        <a14:foregroundMark x1="19075" y1="37398" x2="19075" y2="37398"/>
                        <a14:foregroundMark x1="18786" y1="38008" x2="18497" y2="39024"/>
                        <a14:foregroundMark x1="17630" y1="40447" x2="17341" y2="40650"/>
                        <a14:foregroundMark x1="17341" y1="40854" x2="17341" y2="41057"/>
                        <a14:foregroundMark x1="17341" y1="41667" x2="16763" y2="43496"/>
                        <a14:foregroundMark x1="15896" y1="45732" x2="15896" y2="46138"/>
                        <a14:foregroundMark x1="15896" y1="46748" x2="15896" y2="47358"/>
                        <a14:foregroundMark x1="16185" y1="48780" x2="16474" y2="49390"/>
                        <a14:foregroundMark x1="16763" y1="51220" x2="16763" y2="51626"/>
                        <a14:foregroundMark x1="16763" y1="52846" x2="16763" y2="52846"/>
                        <a14:foregroundMark x1="16763" y1="54065" x2="16763" y2="54065"/>
                        <a14:foregroundMark x1="89017" y1="54268" x2="89017" y2="54268"/>
                        <a14:foregroundMark x1="42197" y1="16463" x2="42197" y2="16463"/>
                        <a14:foregroundMark x1="40462" y1="17480" x2="40462" y2="17480"/>
                        <a14:foregroundMark x1="35838" y1="21748" x2="35838" y2="22154"/>
                        <a14:foregroundMark x1="32081" y1="24593" x2="32081" y2="24593"/>
                        <a14:foregroundMark x1="33526" y1="22764" x2="33237" y2="22967"/>
                        <a14:foregroundMark x1="31214" y1="25203" x2="31214" y2="25203"/>
                        <a14:foregroundMark x1="29191" y1="26423" x2="28902" y2="26829"/>
                        <a14:foregroundMark x1="27746" y1="27642" x2="27746" y2="27642"/>
                        <a14:foregroundMark x1="25723" y1="28252" x2="25723" y2="28252"/>
                        <a14:foregroundMark x1="26879" y1="27236" x2="26879" y2="27236"/>
                        <a14:foregroundMark x1="28902" y1="25000" x2="28902" y2="25000"/>
                      </a14:backgroundRemoval>
                    </a14:imgEffect>
                  </a14:imgLayer>
                </a14:imgProps>
              </a:ext>
            </a:extLst>
          </a:blip>
          <a:stretch>
            <a:fillRect/>
          </a:stretch>
        </p:blipFill>
        <p:spPr>
          <a:xfrm>
            <a:off x="4547440" y="885754"/>
            <a:ext cx="1133486" cy="1611777"/>
          </a:xfrm>
          <a:prstGeom prst="rect">
            <a:avLst/>
          </a:prstGeom>
        </p:spPr>
      </p:pic>
    </p:spTree>
  </p:cSld>
  <p:clrMapOvr>
    <a:masterClrMapping/>
  </p:clrMapOvr>
  <p:transition spd="slow" advTm="20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7" name="Picture 6">
            <a:extLst>
              <a:ext uri="{FF2B5EF4-FFF2-40B4-BE49-F238E27FC236}">
                <a16:creationId xmlns:a16="http://schemas.microsoft.com/office/drawing/2014/main" id="{231B6977-E87D-4CF4-81AD-7F5E2512F27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60665"/>
          <a:stretch/>
        </p:blipFill>
        <p:spPr>
          <a:xfrm>
            <a:off x="0" y="-84376"/>
            <a:ext cx="9144000" cy="5143500"/>
          </a:xfrm>
          <a:prstGeom prst="rect">
            <a:avLst/>
          </a:prstGeom>
          <a:ln w="57150">
            <a:solidFill>
              <a:schemeClr val="tx1"/>
            </a:solidFill>
          </a:ln>
        </p:spPr>
      </p:pic>
      <p:sp>
        <p:nvSpPr>
          <p:cNvPr id="372" name="Shape 372"/>
          <p:cNvSpPr txBox="1">
            <a:spLocks noGrp="1"/>
          </p:cNvSpPr>
          <p:nvPr>
            <p:ph type="title"/>
          </p:nvPr>
        </p:nvSpPr>
        <p:spPr>
          <a:xfrm>
            <a:off x="264312" y="418468"/>
            <a:ext cx="1963982" cy="1003177"/>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3300"/>
              <a:buFont typeface="Calibri"/>
              <a:buNone/>
            </a:pPr>
            <a:r>
              <a:rPr lang="en" sz="2400" b="1" i="0" u="none" strike="noStrike" cap="none" dirty="0">
                <a:solidFill>
                  <a:schemeClr val="bg1"/>
                </a:solidFill>
                <a:latin typeface="Calibri"/>
                <a:ea typeface="Calibri"/>
                <a:cs typeface="Calibri"/>
                <a:sym typeface="Calibri"/>
              </a:rPr>
              <a:t>Product</a:t>
            </a:r>
            <a:br>
              <a:rPr lang="en" sz="2400" b="1" i="0" u="none" strike="noStrike" cap="none" dirty="0">
                <a:solidFill>
                  <a:schemeClr val="bg1"/>
                </a:solidFill>
                <a:latin typeface="Calibri"/>
                <a:ea typeface="Calibri"/>
                <a:cs typeface="Calibri"/>
                <a:sym typeface="Calibri"/>
              </a:rPr>
            </a:br>
            <a:r>
              <a:rPr lang="en" sz="2400" b="1" i="0" u="none" strike="noStrike" cap="none" dirty="0">
                <a:solidFill>
                  <a:schemeClr val="bg1"/>
                </a:solidFill>
                <a:latin typeface="Calibri"/>
                <a:ea typeface="Calibri"/>
                <a:cs typeface="Calibri"/>
                <a:sym typeface="Calibri"/>
              </a:rPr>
              <a:t>Development</a:t>
            </a:r>
            <a:br>
              <a:rPr lang="en" sz="2400" b="1" i="0" u="none" strike="noStrike" cap="none" dirty="0">
                <a:solidFill>
                  <a:schemeClr val="bg1"/>
                </a:solidFill>
                <a:latin typeface="Calibri"/>
                <a:ea typeface="Calibri"/>
                <a:cs typeface="Calibri"/>
                <a:sym typeface="Calibri"/>
              </a:rPr>
            </a:br>
            <a:r>
              <a:rPr lang="en" sz="2400" b="1" i="0" u="none" strike="noStrike" cap="none" dirty="0">
                <a:solidFill>
                  <a:schemeClr val="bg1"/>
                </a:solidFill>
                <a:latin typeface="Calibri"/>
                <a:ea typeface="Calibri"/>
                <a:cs typeface="Calibri"/>
                <a:sym typeface="Calibri"/>
              </a:rPr>
              <a:t>&amp; Design</a:t>
            </a:r>
            <a:endParaRPr sz="2400" b="1" i="0" u="none" strike="noStrike" cap="none" dirty="0">
              <a:solidFill>
                <a:schemeClr val="bg1"/>
              </a:solidFill>
              <a:latin typeface="Calibri"/>
              <a:ea typeface="Calibri"/>
              <a:cs typeface="Calibri"/>
              <a:sym typeface="Calibri"/>
            </a:endParaRPr>
          </a:p>
        </p:txBody>
      </p:sp>
      <p:sp>
        <p:nvSpPr>
          <p:cNvPr id="373" name="Shape 373"/>
          <p:cNvSpPr txBox="1">
            <a:spLocks noGrp="1"/>
          </p:cNvSpPr>
          <p:nvPr>
            <p:ph type="body" idx="1"/>
          </p:nvPr>
        </p:nvSpPr>
        <p:spPr>
          <a:xfrm>
            <a:off x="198997" y="1840770"/>
            <a:ext cx="4576202" cy="2477230"/>
          </a:xfrm>
          <a:prstGeom prst="rect">
            <a:avLst/>
          </a:prstGeom>
          <a:solidFill>
            <a:schemeClr val="bg1">
              <a:lumMod val="85000"/>
            </a:schemeClr>
          </a:solidFill>
          <a:ln>
            <a:noFill/>
          </a:ln>
        </p:spPr>
        <p:txBody>
          <a:bodyPr spcFirstLastPara="1" wrap="square" lIns="68575" tIns="68575" rIns="68575" bIns="68575" anchor="t" anchorCtr="0">
            <a:noAutofit/>
          </a:bodyPr>
          <a:lstStyle/>
          <a:p>
            <a:pPr marL="31750" marR="0" lvl="0" indent="0" algn="l" rtl="0">
              <a:lnSpc>
                <a:spcPct val="90000"/>
              </a:lnSpc>
              <a:spcBef>
                <a:spcPts val="800"/>
              </a:spcBef>
              <a:spcAft>
                <a:spcPts val="0"/>
              </a:spcAft>
              <a:buClr>
                <a:schemeClr val="dk1"/>
              </a:buClr>
              <a:buSzPts val="2300"/>
              <a:buNone/>
            </a:pPr>
            <a:r>
              <a:rPr lang="en-US" sz="1600" b="0" i="0" u="none" strike="noStrike" cap="none" dirty="0">
                <a:solidFill>
                  <a:schemeClr val="dk1"/>
                </a:solidFill>
                <a:latin typeface="Calibri"/>
                <a:ea typeface="Calibri"/>
                <a:cs typeface="Calibri"/>
                <a:sym typeface="Calibri"/>
              </a:rPr>
              <a:t>As CCTV solution developer, BSTsecurity engineers are continuously creating the most valuable environment for innovation in surveillance technology </a:t>
            </a:r>
            <a:r>
              <a:rPr lang="en-US" sz="1600" dirty="0"/>
              <a:t>and </a:t>
            </a:r>
            <a:r>
              <a:rPr lang="en-US" sz="1600" b="0" i="0" u="none" strike="noStrike" cap="none" dirty="0">
                <a:solidFill>
                  <a:schemeClr val="dk1"/>
                </a:solidFill>
                <a:latin typeface="Calibri"/>
                <a:ea typeface="Calibri"/>
                <a:cs typeface="Calibri"/>
                <a:sym typeface="Calibri"/>
              </a:rPr>
              <a:t>are working on designing, innovating and reshaping its product lines. Our R&amp;D department is always ensuring that BSTsecurity maintain its competitiveness by keeping an eye on developing trends within the surveillance sector whether by working towards enhancing pre-existing products or exploring new ones.</a:t>
            </a:r>
            <a:endParaRPr sz="1600" b="0" i="0" u="none" strike="noStrike" cap="none" dirty="0">
              <a:solidFill>
                <a:schemeClr val="dk1"/>
              </a:solidFill>
              <a:latin typeface="Calibri"/>
              <a:ea typeface="Calibri"/>
              <a:cs typeface="Calibri"/>
              <a:sym typeface="Calibri"/>
            </a:endParaRPr>
          </a:p>
        </p:txBody>
      </p:sp>
      <p:sp>
        <p:nvSpPr>
          <p:cNvPr id="375" name="Shape 375"/>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643438" y="642938"/>
            <a:ext cx="5143500" cy="3857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 name="Picture 2">
            <a:extLst>
              <a:ext uri="{FF2B5EF4-FFF2-40B4-BE49-F238E27FC236}">
                <a16:creationId xmlns:a16="http://schemas.microsoft.com/office/drawing/2014/main" id="{78795B9A-FF42-4F1E-889F-8D51415C8779}"/>
              </a:ext>
            </a:extLst>
          </p:cNvPr>
          <p:cNvPicPr>
            <a:picLocks noChangeAspect="1"/>
          </p:cNvPicPr>
          <p:nvPr/>
        </p:nvPicPr>
        <p:blipFill>
          <a:blip r:embed="rId3"/>
          <a:stretch>
            <a:fillRect/>
          </a:stretch>
        </p:blipFill>
        <p:spPr>
          <a:xfrm>
            <a:off x="25731" y="0"/>
            <a:ext cx="9092537" cy="5143500"/>
          </a:xfrm>
          <a:prstGeom prst="rect">
            <a:avLst/>
          </a:prstGeom>
        </p:spPr>
      </p:pic>
      <p:pic>
        <p:nvPicPr>
          <p:cNvPr id="11" name="Picture 10">
            <a:extLst>
              <a:ext uri="{FF2B5EF4-FFF2-40B4-BE49-F238E27FC236}">
                <a16:creationId xmlns:a16="http://schemas.microsoft.com/office/drawing/2014/main" id="{A5FFD181-2A3F-44DB-9438-1C5C2B0C152F}"/>
              </a:ext>
            </a:extLst>
          </p:cNvPr>
          <p:cNvPicPr>
            <a:picLocks noChangeAspect="1"/>
          </p:cNvPicPr>
          <p:nvPr/>
        </p:nvPicPr>
        <p:blipFill>
          <a:blip r:embed="rId4"/>
          <a:stretch>
            <a:fillRect/>
          </a:stretch>
        </p:blipFill>
        <p:spPr>
          <a:xfrm>
            <a:off x="1213342" y="1195898"/>
            <a:ext cx="7930658" cy="3664014"/>
          </a:xfrm>
          <a:prstGeom prst="rect">
            <a:avLst/>
          </a:prstGeom>
        </p:spPr>
      </p:pic>
      <p:sp>
        <p:nvSpPr>
          <p:cNvPr id="390" name="Shape 390"/>
          <p:cNvSpPr txBox="1">
            <a:spLocks noGrp="1"/>
          </p:cNvSpPr>
          <p:nvPr>
            <p:ph type="title"/>
          </p:nvPr>
        </p:nvSpPr>
        <p:spPr>
          <a:xfrm>
            <a:off x="65745" y="2851522"/>
            <a:ext cx="1034026" cy="1716658"/>
          </a:xfrm>
          <a:prstGeom prst="rect">
            <a:avLst/>
          </a:prstGeom>
          <a:solidFill>
            <a:schemeClr val="bg1"/>
          </a:solidFill>
          <a:ln>
            <a:noFill/>
          </a:ln>
        </p:spPr>
        <p:txBody>
          <a:bodyPr spcFirstLastPara="1" wrap="square" lIns="68575" tIns="68575" rIns="68575" bIns="68575" anchor="ctr" anchorCtr="0">
            <a:noAutofit/>
          </a:bodyPr>
          <a:lstStyle/>
          <a:p>
            <a:pPr marL="0" marR="0" lvl="0" indent="0" rtl="0">
              <a:lnSpc>
                <a:spcPct val="100000"/>
              </a:lnSpc>
              <a:spcBef>
                <a:spcPts val="0"/>
              </a:spcBef>
              <a:spcAft>
                <a:spcPts val="0"/>
              </a:spcAft>
              <a:buClr>
                <a:schemeClr val="dk1"/>
              </a:buClr>
              <a:buSzPts val="3300"/>
              <a:buFont typeface="Calibri"/>
              <a:buNone/>
            </a:pPr>
            <a:r>
              <a:rPr lang="en-US" sz="1000" b="1" i="0" u="none" strike="noStrike" cap="none" dirty="0">
                <a:solidFill>
                  <a:srgbClr val="C00000"/>
                </a:solidFill>
                <a:latin typeface="Calibri"/>
                <a:ea typeface="Calibri"/>
                <a:cs typeface="Calibri"/>
                <a:sym typeface="Calibri"/>
              </a:rPr>
              <a:t>Sample Late Night at 200M</a:t>
            </a:r>
            <a:br>
              <a:rPr lang="en-US" sz="1000" b="1" i="0" u="none" strike="noStrike" cap="none" dirty="0">
                <a:solidFill>
                  <a:srgbClr val="C00000"/>
                </a:solidFill>
                <a:latin typeface="Calibri"/>
                <a:ea typeface="Calibri"/>
                <a:cs typeface="Calibri"/>
                <a:sym typeface="Calibri"/>
              </a:rPr>
            </a:br>
            <a:r>
              <a:rPr lang="en-US" sz="1000" b="1" i="0" u="none" strike="noStrike" cap="none" dirty="0">
                <a:solidFill>
                  <a:srgbClr val="C00000"/>
                </a:solidFill>
                <a:latin typeface="Calibri"/>
                <a:ea typeface="Calibri"/>
                <a:cs typeface="Calibri"/>
                <a:sym typeface="Calibri"/>
              </a:rPr>
              <a:t> -20C Bright Lobby Behind Subject and License Plate at 200M with NO IR and No enchantment (Raw Clip) </a:t>
            </a:r>
            <a:endParaRPr sz="1000" b="0" i="0" u="none" strike="noStrike" cap="none" dirty="0">
              <a:solidFill>
                <a:schemeClr val="dk1"/>
              </a:solidFill>
              <a:latin typeface="Calibri"/>
              <a:ea typeface="Calibri"/>
              <a:cs typeface="Calibri"/>
              <a:sym typeface="Calibri"/>
            </a:endParaRPr>
          </a:p>
        </p:txBody>
      </p:sp>
      <p:sp>
        <p:nvSpPr>
          <p:cNvPr id="393" name="Shape 393"/>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sp>
        <p:nvSpPr>
          <p:cNvPr id="14" name="Oval 13">
            <a:extLst>
              <a:ext uri="{FF2B5EF4-FFF2-40B4-BE49-F238E27FC236}">
                <a16:creationId xmlns:a16="http://schemas.microsoft.com/office/drawing/2014/main" id="{EDF2F0EF-B080-4366-AEA7-D74192A4D078}"/>
              </a:ext>
            </a:extLst>
          </p:cNvPr>
          <p:cNvSpPr/>
          <p:nvPr/>
        </p:nvSpPr>
        <p:spPr>
          <a:xfrm>
            <a:off x="5405199" y="2929414"/>
            <a:ext cx="246416" cy="25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1EC5A8F-D5CE-4758-B5A9-AF385F8EA2FE}"/>
              </a:ext>
            </a:extLst>
          </p:cNvPr>
          <p:cNvSpPr/>
          <p:nvPr/>
        </p:nvSpPr>
        <p:spPr>
          <a:xfrm>
            <a:off x="4851906" y="3183414"/>
            <a:ext cx="246416" cy="25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8C7121A-3F39-459C-8C11-7E457CE042E6}"/>
              </a:ext>
            </a:extLst>
          </p:cNvPr>
          <p:cNvSpPr/>
          <p:nvPr/>
        </p:nvSpPr>
        <p:spPr>
          <a:xfrm>
            <a:off x="6679922" y="3287353"/>
            <a:ext cx="1663978" cy="1614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B4AEC0-5FE1-452F-91E1-F54AC4662EB2}"/>
              </a:ext>
            </a:extLst>
          </p:cNvPr>
          <p:cNvSpPr/>
          <p:nvPr/>
        </p:nvSpPr>
        <p:spPr>
          <a:xfrm>
            <a:off x="1270654" y="2945401"/>
            <a:ext cx="1969733" cy="1847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CE4A14-FAF9-4649-87E1-FDEDF711C3A9}"/>
              </a:ext>
            </a:extLst>
          </p:cNvPr>
          <p:cNvCxnSpPr>
            <a:cxnSpLocks/>
            <a:stCxn id="20" idx="2"/>
          </p:cNvCxnSpPr>
          <p:nvPr/>
        </p:nvCxnSpPr>
        <p:spPr>
          <a:xfrm flipH="1">
            <a:off x="3240387" y="3310414"/>
            <a:ext cx="1611519" cy="456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12B414-BCAF-45F3-B8A0-0641986791C9}"/>
              </a:ext>
            </a:extLst>
          </p:cNvPr>
          <p:cNvCxnSpPr>
            <a:cxnSpLocks/>
          </p:cNvCxnSpPr>
          <p:nvPr/>
        </p:nvCxnSpPr>
        <p:spPr>
          <a:xfrm flipH="1" flipV="1">
            <a:off x="5631754" y="3101947"/>
            <a:ext cx="1175352" cy="6079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9A5DDD5-3D93-4E9C-87C1-A6E95CE49A65}"/>
              </a:ext>
            </a:extLst>
          </p:cNvPr>
          <p:cNvSpPr/>
          <p:nvPr/>
        </p:nvSpPr>
        <p:spPr>
          <a:xfrm>
            <a:off x="7310438" y="3973127"/>
            <a:ext cx="116681"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7" name="Rectangle 6">
            <a:extLst>
              <a:ext uri="{FF2B5EF4-FFF2-40B4-BE49-F238E27FC236}">
                <a16:creationId xmlns:a16="http://schemas.microsoft.com/office/drawing/2014/main" id="{383EA8E1-82F3-4831-81E0-86927C64EA0A}"/>
              </a:ext>
            </a:extLst>
          </p:cNvPr>
          <p:cNvSpPr/>
          <p:nvPr/>
        </p:nvSpPr>
        <p:spPr>
          <a:xfrm>
            <a:off x="1764506" y="100305"/>
            <a:ext cx="2640466" cy="1015663"/>
          </a:xfrm>
          <a:prstGeom prst="rect">
            <a:avLst/>
          </a:prstGeom>
          <a:solidFill>
            <a:schemeClr val="bg1"/>
          </a:solidFill>
        </p:spPr>
        <p:txBody>
          <a:bodyPr wrap="none">
            <a:spAutoFit/>
          </a:bodyPr>
          <a:lstStyle/>
          <a:p>
            <a:r>
              <a:rPr lang="en-US" sz="2000" b="1" dirty="0">
                <a:solidFill>
                  <a:schemeClr val="bg1">
                    <a:lumMod val="65000"/>
                  </a:schemeClr>
                </a:solidFill>
                <a:latin typeface="Calibri"/>
                <a:ea typeface="Calibri"/>
                <a:cs typeface="Calibri"/>
                <a:sym typeface="Calibri"/>
              </a:rPr>
              <a:t>BST Starlight</a:t>
            </a:r>
          </a:p>
          <a:p>
            <a:r>
              <a:rPr lang="en-US" sz="2000" b="1" dirty="0">
                <a:solidFill>
                  <a:schemeClr val="bg1">
                    <a:lumMod val="65000"/>
                  </a:schemeClr>
                </a:solidFill>
                <a:latin typeface="Calibri"/>
                <a:ea typeface="Calibri"/>
                <a:cs typeface="Calibri"/>
                <a:sym typeface="Calibri"/>
              </a:rPr>
              <a:t>Ultra WDR 33X </a:t>
            </a:r>
          </a:p>
          <a:p>
            <a:r>
              <a:rPr lang="en-US" sz="2000" b="1" dirty="0">
                <a:solidFill>
                  <a:schemeClr val="bg1">
                    <a:lumMod val="65000"/>
                  </a:schemeClr>
                </a:solidFill>
                <a:latin typeface="Calibri"/>
                <a:ea typeface="Calibri"/>
                <a:cs typeface="Calibri"/>
                <a:sym typeface="Calibri"/>
              </a:rPr>
              <a:t>IP67/IK10 Speed Dome</a:t>
            </a:r>
            <a:endParaRPr lang="en-CA" sz="2000" b="1" dirty="0">
              <a:solidFill>
                <a:schemeClr val="bg1">
                  <a:lumMod val="65000"/>
                </a:schemeClr>
              </a:solidFill>
            </a:endParaRPr>
          </a:p>
        </p:txBody>
      </p:sp>
      <p:pic>
        <p:nvPicPr>
          <p:cNvPr id="22" name="Picture 21">
            <a:extLst>
              <a:ext uri="{FF2B5EF4-FFF2-40B4-BE49-F238E27FC236}">
                <a16:creationId xmlns:a16="http://schemas.microsoft.com/office/drawing/2014/main" id="{37682394-CA46-4D82-A98D-2E40E91E6F56}"/>
              </a:ext>
            </a:extLst>
          </p:cNvPr>
          <p:cNvPicPr>
            <a:picLocks noChangeAspect="1"/>
          </p:cNvPicPr>
          <p:nvPr/>
        </p:nvPicPr>
        <p:blipFill>
          <a:blip r:embed="rId5"/>
          <a:stretch>
            <a:fillRect/>
          </a:stretch>
        </p:blipFill>
        <p:spPr>
          <a:xfrm>
            <a:off x="-1141203" y="-95984"/>
            <a:ext cx="3739526" cy="2493017"/>
          </a:xfrm>
          <a:prstGeom prst="rect">
            <a:avLst/>
          </a:prstGeom>
        </p:spPr>
      </p:pic>
      <p:sp>
        <p:nvSpPr>
          <p:cNvPr id="2" name="Rectangle 1">
            <a:extLst>
              <a:ext uri="{FF2B5EF4-FFF2-40B4-BE49-F238E27FC236}">
                <a16:creationId xmlns:a16="http://schemas.microsoft.com/office/drawing/2014/main" id="{E0FA6376-E148-46BD-ABC2-4C3ED691CDD6}"/>
              </a:ext>
            </a:extLst>
          </p:cNvPr>
          <p:cNvSpPr/>
          <p:nvPr/>
        </p:nvSpPr>
        <p:spPr>
          <a:xfrm>
            <a:off x="2157413" y="3843338"/>
            <a:ext cx="242887" cy="1755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B0F342B5-FE89-4DEF-B396-C527B8232D2A}"/>
              </a:ext>
            </a:extLst>
          </p:cNvPr>
          <p:cNvSpPr/>
          <p:nvPr/>
        </p:nvSpPr>
        <p:spPr>
          <a:xfrm>
            <a:off x="7779694" y="3843338"/>
            <a:ext cx="150964" cy="104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8D0D71-6E06-4161-BDA2-D588EF5ED3E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60665"/>
          <a:stretch/>
        </p:blipFill>
        <p:spPr>
          <a:xfrm>
            <a:off x="0" y="0"/>
            <a:ext cx="4287915" cy="5143500"/>
          </a:xfrm>
          <a:prstGeom prst="rect">
            <a:avLst/>
          </a:prstGeom>
        </p:spPr>
      </p:pic>
      <p:pic>
        <p:nvPicPr>
          <p:cNvPr id="8" name="Picture 7">
            <a:extLst>
              <a:ext uri="{FF2B5EF4-FFF2-40B4-BE49-F238E27FC236}">
                <a16:creationId xmlns:a16="http://schemas.microsoft.com/office/drawing/2014/main" id="{4B1162D2-F804-4F8A-9A79-734B1F3CB75F}"/>
              </a:ext>
            </a:extLst>
          </p:cNvPr>
          <p:cNvPicPr>
            <a:picLocks noChangeAspect="1"/>
          </p:cNvPicPr>
          <p:nvPr/>
        </p:nvPicPr>
        <p:blipFill rotWithShape="1">
          <a:blip r:embed="rId4"/>
          <a:srcRect t="12925"/>
          <a:stretch/>
        </p:blipFill>
        <p:spPr>
          <a:xfrm>
            <a:off x="4359789" y="89297"/>
            <a:ext cx="4486533" cy="2482453"/>
          </a:xfrm>
          <a:prstGeom prst="rect">
            <a:avLst/>
          </a:prstGeom>
        </p:spPr>
      </p:pic>
      <p:sp>
        <p:nvSpPr>
          <p:cNvPr id="3" name="Text Placeholder 2">
            <a:extLst>
              <a:ext uri="{FF2B5EF4-FFF2-40B4-BE49-F238E27FC236}">
                <a16:creationId xmlns:a16="http://schemas.microsoft.com/office/drawing/2014/main" id="{3D1F3081-38A5-4EE0-9AE5-4A38A442F08A}"/>
              </a:ext>
            </a:extLst>
          </p:cNvPr>
          <p:cNvSpPr>
            <a:spLocks noGrp="1"/>
          </p:cNvSpPr>
          <p:nvPr>
            <p:ph type="body" idx="1"/>
          </p:nvPr>
        </p:nvSpPr>
        <p:spPr>
          <a:xfrm>
            <a:off x="6088789" y="723395"/>
            <a:ext cx="1088533" cy="332162"/>
          </a:xfrm>
          <a:solidFill>
            <a:schemeClr val="bg1">
              <a:lumMod val="95000"/>
            </a:schemeClr>
          </a:solidFill>
        </p:spPr>
        <p:txBody>
          <a:bodyPr anchor="ctr"/>
          <a:lstStyle/>
          <a:p>
            <a:pPr marL="95250" indent="0">
              <a:buNone/>
            </a:pPr>
            <a:r>
              <a:rPr lang="en-US" sz="1400" b="1" u="sng" dirty="0"/>
              <a:t>NO WDR</a:t>
            </a:r>
          </a:p>
        </p:txBody>
      </p:sp>
      <p:sp>
        <p:nvSpPr>
          <p:cNvPr id="6" name="Shape 390">
            <a:extLst>
              <a:ext uri="{FF2B5EF4-FFF2-40B4-BE49-F238E27FC236}">
                <a16:creationId xmlns:a16="http://schemas.microsoft.com/office/drawing/2014/main" id="{134CBCD0-B145-4F37-8C85-1A3F932DA1B8}"/>
              </a:ext>
            </a:extLst>
          </p:cNvPr>
          <p:cNvSpPr txBox="1">
            <a:spLocks noGrp="1"/>
          </p:cNvSpPr>
          <p:nvPr>
            <p:ph type="title"/>
          </p:nvPr>
        </p:nvSpPr>
        <p:spPr>
          <a:xfrm>
            <a:off x="855860" y="431904"/>
            <a:ext cx="1898128" cy="2326129"/>
          </a:xfrm>
          <a:prstGeom prst="rect">
            <a:avLst/>
          </a:prstGeom>
          <a:solidFill>
            <a:schemeClr val="bg1">
              <a:lumMod val="75000"/>
            </a:schemeClr>
          </a:solidFill>
          <a:ln>
            <a:noFill/>
          </a:ln>
        </p:spPr>
        <p:txBody>
          <a:bodyPr spcFirstLastPara="1" wrap="square" lIns="68575" tIns="68575" rIns="68575" bIns="68575" anchor="ctr" anchorCtr="0">
            <a:noAutofit/>
          </a:bodyPr>
          <a:lstStyle/>
          <a:p>
            <a:pPr marL="0" marR="0" lvl="0" indent="0" rtl="0">
              <a:lnSpc>
                <a:spcPct val="100000"/>
              </a:lnSpc>
              <a:spcBef>
                <a:spcPts val="0"/>
              </a:spcBef>
              <a:spcAft>
                <a:spcPts val="0"/>
              </a:spcAft>
              <a:buClr>
                <a:schemeClr val="dk1"/>
              </a:buClr>
              <a:buSzPts val="3300"/>
              <a:buFont typeface="Calibri"/>
              <a:buNone/>
            </a:pPr>
            <a:r>
              <a:rPr lang="en-US" sz="2100" b="1" i="0" u="none" strike="noStrike" cap="none" dirty="0">
                <a:solidFill>
                  <a:srgbClr val="000000"/>
                </a:solidFill>
                <a:latin typeface="Calibri"/>
                <a:ea typeface="Calibri"/>
                <a:cs typeface="Calibri"/>
                <a:sym typeface="Calibri"/>
              </a:rPr>
              <a:t>BSTsecurity</a:t>
            </a:r>
            <a:br>
              <a:rPr lang="en-US" sz="2100" b="1" i="0" u="none" strike="noStrike" cap="none" dirty="0">
                <a:solidFill>
                  <a:srgbClr val="000000"/>
                </a:solidFill>
                <a:latin typeface="Calibri"/>
                <a:ea typeface="Calibri"/>
                <a:cs typeface="Calibri"/>
                <a:sym typeface="Calibri"/>
              </a:rPr>
            </a:br>
            <a:r>
              <a:rPr lang="en-US" sz="2100" b="1" i="0" u="none" strike="noStrike" cap="none" dirty="0">
                <a:solidFill>
                  <a:srgbClr val="000000"/>
                </a:solidFill>
                <a:latin typeface="Calibri"/>
                <a:ea typeface="Calibri"/>
                <a:cs typeface="Calibri"/>
                <a:sym typeface="Calibri"/>
              </a:rPr>
              <a:t>Smart and </a:t>
            </a:r>
            <a:br>
              <a:rPr lang="en-US" sz="2100" b="1" i="0" u="none" strike="noStrike" cap="none" dirty="0">
                <a:solidFill>
                  <a:srgbClr val="000000"/>
                </a:solidFill>
                <a:latin typeface="Calibri"/>
                <a:ea typeface="Calibri"/>
                <a:cs typeface="Calibri"/>
                <a:sym typeface="Calibri"/>
              </a:rPr>
            </a:br>
            <a:r>
              <a:rPr lang="en-US" sz="2100" b="1" i="0" u="none" strike="noStrike" cap="none" dirty="0">
                <a:solidFill>
                  <a:srgbClr val="000000"/>
                </a:solidFill>
                <a:latin typeface="Calibri"/>
                <a:ea typeface="Calibri"/>
                <a:cs typeface="Calibri"/>
                <a:sym typeface="Calibri"/>
              </a:rPr>
              <a:t>Pro Series</a:t>
            </a:r>
            <a:br>
              <a:rPr lang="en-US" sz="2100" b="1" i="0" u="none" strike="noStrike" cap="none" dirty="0">
                <a:solidFill>
                  <a:srgbClr val="000000"/>
                </a:solidFill>
                <a:latin typeface="Calibri"/>
                <a:ea typeface="Calibri"/>
                <a:cs typeface="Calibri"/>
                <a:sym typeface="Calibri"/>
              </a:rPr>
            </a:br>
            <a:r>
              <a:rPr lang="en-US" sz="2100" b="1" i="0" u="none" strike="noStrike" cap="none" dirty="0">
                <a:solidFill>
                  <a:srgbClr val="000000"/>
                </a:solidFill>
                <a:latin typeface="Calibri"/>
                <a:ea typeface="Calibri"/>
                <a:cs typeface="Calibri"/>
                <a:sym typeface="Calibri"/>
              </a:rPr>
              <a:t>Ultra WDR </a:t>
            </a:r>
            <a:br>
              <a:rPr lang="en-US" sz="2100" b="1" i="0" u="none" strike="noStrike" cap="none" dirty="0">
                <a:solidFill>
                  <a:srgbClr val="000000"/>
                </a:solidFill>
                <a:latin typeface="Calibri"/>
                <a:ea typeface="Calibri"/>
                <a:cs typeface="Calibri"/>
                <a:sym typeface="Calibri"/>
              </a:rPr>
            </a:br>
            <a:r>
              <a:rPr lang="en-US" sz="2100" b="1" i="0" u="none" strike="noStrike" cap="none" dirty="0">
                <a:solidFill>
                  <a:srgbClr val="000000"/>
                </a:solidFill>
                <a:latin typeface="Calibri"/>
                <a:ea typeface="Calibri"/>
                <a:cs typeface="Calibri"/>
                <a:sym typeface="Calibri"/>
              </a:rPr>
              <a:t>with140db </a:t>
            </a:r>
            <a:br>
              <a:rPr lang="en-US" sz="2400" b="1" i="0" u="none" strike="noStrike" cap="none" dirty="0">
                <a:solidFill>
                  <a:srgbClr val="C00000"/>
                </a:solidFill>
                <a:latin typeface="Calibri"/>
                <a:ea typeface="Calibri"/>
                <a:cs typeface="Calibri"/>
                <a:sym typeface="Calibri"/>
              </a:rPr>
            </a:br>
            <a:r>
              <a:rPr lang="en-US" sz="800" b="1" i="0" u="none" strike="noStrike" cap="none" dirty="0">
                <a:solidFill>
                  <a:srgbClr val="C00000"/>
                </a:solidFill>
                <a:latin typeface="Calibri"/>
                <a:ea typeface="Calibri"/>
                <a:cs typeface="Calibri"/>
                <a:sym typeface="Calibri"/>
              </a:rPr>
              <a:t>                                                                                                                    </a:t>
            </a:r>
            <a:r>
              <a:rPr lang="en-US" sz="1000" b="1" i="0" u="none" strike="noStrike" cap="none" dirty="0">
                <a:solidFill>
                  <a:schemeClr val="bg1"/>
                </a:solidFill>
                <a:latin typeface="Calibri"/>
                <a:ea typeface="Calibri"/>
                <a:cs typeface="Calibri"/>
                <a:sym typeface="Calibri"/>
              </a:rPr>
              <a:t>Sample of Window view on bright sunlit conditions  (Raw Clip) </a:t>
            </a:r>
            <a:endParaRPr sz="900" b="0" i="0" u="none" strike="noStrike" cap="none" dirty="0">
              <a:solidFill>
                <a:schemeClr val="bg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805C1DFB-B2A5-4BD0-A9C4-AB24CC02FDA1}"/>
              </a:ext>
            </a:extLst>
          </p:cNvPr>
          <p:cNvPicPr>
            <a:picLocks noChangeAspect="1"/>
          </p:cNvPicPr>
          <p:nvPr/>
        </p:nvPicPr>
        <p:blipFill rotWithShape="1">
          <a:blip r:embed="rId5"/>
          <a:srcRect t="12925"/>
          <a:stretch/>
        </p:blipFill>
        <p:spPr>
          <a:xfrm>
            <a:off x="4359789" y="2587460"/>
            <a:ext cx="4486533" cy="2482454"/>
          </a:xfrm>
          <a:prstGeom prst="rect">
            <a:avLst/>
          </a:prstGeom>
        </p:spPr>
      </p:pic>
      <p:sp>
        <p:nvSpPr>
          <p:cNvPr id="12" name="Arrow: Notched Right 11">
            <a:extLst>
              <a:ext uri="{FF2B5EF4-FFF2-40B4-BE49-F238E27FC236}">
                <a16:creationId xmlns:a16="http://schemas.microsoft.com/office/drawing/2014/main" id="{809CDE09-1D6C-4DA1-867E-196FB7D5D3A3}"/>
              </a:ext>
            </a:extLst>
          </p:cNvPr>
          <p:cNvSpPr/>
          <p:nvPr/>
        </p:nvSpPr>
        <p:spPr>
          <a:xfrm>
            <a:off x="6198914" y="3769185"/>
            <a:ext cx="978408" cy="4846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Notched Right 12">
            <a:extLst>
              <a:ext uri="{FF2B5EF4-FFF2-40B4-BE49-F238E27FC236}">
                <a16:creationId xmlns:a16="http://schemas.microsoft.com/office/drawing/2014/main" id="{A171BA1A-C22B-4C59-98AE-900269580C43}"/>
              </a:ext>
            </a:extLst>
          </p:cNvPr>
          <p:cNvSpPr/>
          <p:nvPr/>
        </p:nvSpPr>
        <p:spPr>
          <a:xfrm>
            <a:off x="6480202" y="1123777"/>
            <a:ext cx="978408" cy="4846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2E605B9-65D0-4D1C-BA0A-6ACE75A3E29A}"/>
              </a:ext>
            </a:extLst>
          </p:cNvPr>
          <p:cNvSpPr/>
          <p:nvPr/>
        </p:nvSpPr>
        <p:spPr>
          <a:xfrm>
            <a:off x="5074006" y="3324967"/>
            <a:ext cx="2048959" cy="307777"/>
          </a:xfrm>
          <a:prstGeom prst="rect">
            <a:avLst/>
          </a:prstGeom>
          <a:solidFill>
            <a:schemeClr val="bg1">
              <a:lumMod val="95000"/>
            </a:schemeClr>
          </a:solidFill>
        </p:spPr>
        <p:txBody>
          <a:bodyPr wrap="none">
            <a:spAutoFit/>
          </a:bodyPr>
          <a:lstStyle/>
          <a:p>
            <a:r>
              <a:rPr lang="en-US" b="1" u="sng" dirty="0"/>
              <a:t>BST ULTRA WDR ON </a:t>
            </a:r>
            <a:endParaRPr lang="en-CA" b="1" u="sng" dirty="0"/>
          </a:p>
        </p:txBody>
      </p:sp>
    </p:spTree>
    <p:extLst>
      <p:ext uri="{BB962C8B-B14F-4D97-AF65-F5344CB8AC3E}">
        <p14:creationId xmlns:p14="http://schemas.microsoft.com/office/powerpoint/2010/main" val="70088943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600"/>
                                        <p:tgtEl>
                                          <p:spTgt spid="8"/>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200"/>
                                        <p:tgtEl>
                                          <p:spTgt spid="10"/>
                                        </p:tgtEl>
                                      </p:cBhvr>
                                    </p:animEffect>
                                  </p:childTnLst>
                                </p:cTn>
                              </p:par>
                            </p:childTnLst>
                          </p:cTn>
                        </p:par>
                        <p:par>
                          <p:cTn id="12" fill="hold">
                            <p:stCondLst>
                              <p:cond delay="4800"/>
                            </p:stCondLst>
                            <p:childTnLst>
                              <p:par>
                                <p:cTn id="13" presetID="53"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300" fill="hold"/>
                                        <p:tgtEl>
                                          <p:spTgt spid="13"/>
                                        </p:tgtEl>
                                        <p:attrNameLst>
                                          <p:attrName>ppt_w</p:attrName>
                                        </p:attrNameLst>
                                      </p:cBhvr>
                                      <p:tavLst>
                                        <p:tav tm="0">
                                          <p:val>
                                            <p:fltVal val="0"/>
                                          </p:val>
                                        </p:tav>
                                        <p:tav tm="100000">
                                          <p:val>
                                            <p:strVal val="#ppt_w"/>
                                          </p:val>
                                        </p:tav>
                                      </p:tavLst>
                                    </p:anim>
                                    <p:anim calcmode="lin" valueType="num">
                                      <p:cBhvr>
                                        <p:cTn id="16" dur="1300" fill="hold"/>
                                        <p:tgtEl>
                                          <p:spTgt spid="13"/>
                                        </p:tgtEl>
                                        <p:attrNameLst>
                                          <p:attrName>ppt_h</p:attrName>
                                        </p:attrNameLst>
                                      </p:cBhvr>
                                      <p:tavLst>
                                        <p:tav tm="0">
                                          <p:val>
                                            <p:fltVal val="0"/>
                                          </p:val>
                                        </p:tav>
                                        <p:tav tm="100000">
                                          <p:val>
                                            <p:strVal val="#ppt_h"/>
                                          </p:val>
                                        </p:tav>
                                      </p:tavLst>
                                    </p:anim>
                                    <p:animEffect transition="in" filter="fade">
                                      <p:cBhvr>
                                        <p:cTn id="17" dur="1300"/>
                                        <p:tgtEl>
                                          <p:spTgt spid="13"/>
                                        </p:tgtEl>
                                      </p:cBhvr>
                                    </p:animEffect>
                                  </p:childTnLst>
                                </p:cTn>
                              </p:par>
                            </p:childTnLst>
                          </p:cTn>
                        </p:par>
                        <p:par>
                          <p:cTn id="18" fill="hold">
                            <p:stCondLst>
                              <p:cond delay="61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800" fill="hold"/>
                                        <p:tgtEl>
                                          <p:spTgt spid="12"/>
                                        </p:tgtEl>
                                        <p:attrNameLst>
                                          <p:attrName>ppt_w</p:attrName>
                                        </p:attrNameLst>
                                      </p:cBhvr>
                                      <p:tavLst>
                                        <p:tav tm="0">
                                          <p:val>
                                            <p:fltVal val="0"/>
                                          </p:val>
                                        </p:tav>
                                        <p:tav tm="100000">
                                          <p:val>
                                            <p:strVal val="#ppt_w"/>
                                          </p:val>
                                        </p:tav>
                                      </p:tavLst>
                                    </p:anim>
                                    <p:anim calcmode="lin" valueType="num">
                                      <p:cBhvr>
                                        <p:cTn id="22" dur="1800" fill="hold"/>
                                        <p:tgtEl>
                                          <p:spTgt spid="12"/>
                                        </p:tgtEl>
                                        <p:attrNameLst>
                                          <p:attrName>ppt_h</p:attrName>
                                        </p:attrNameLst>
                                      </p:cBhvr>
                                      <p:tavLst>
                                        <p:tav tm="0">
                                          <p:val>
                                            <p:fltVal val="0"/>
                                          </p:val>
                                        </p:tav>
                                        <p:tav tm="100000">
                                          <p:val>
                                            <p:strVal val="#ppt_h"/>
                                          </p:val>
                                        </p:tav>
                                      </p:tavLst>
                                    </p:anim>
                                    <p:animEffect transition="in" filter="fade">
                                      <p:cBhvr>
                                        <p:cTn id="23" dur="1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09256-DD6F-4444-A7AD-819F5855C6E9}"/>
              </a:ext>
            </a:extLst>
          </p:cNvPr>
          <p:cNvPicPr>
            <a:picLocks noChangeAspect="1"/>
          </p:cNvPicPr>
          <p:nvPr/>
        </p:nvPicPr>
        <p:blipFill>
          <a:blip r:embed="rId2"/>
          <a:stretch>
            <a:fillRect/>
          </a:stretch>
        </p:blipFill>
        <p:spPr>
          <a:xfrm>
            <a:off x="25731" y="0"/>
            <a:ext cx="9092537" cy="51435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832" y="2405270"/>
            <a:ext cx="3198761" cy="1437860"/>
          </a:xfrm>
          <a:prstGeom prst="rect">
            <a:avLst/>
          </a:prstGeom>
        </p:spPr>
      </p:pic>
      <p:sp>
        <p:nvSpPr>
          <p:cNvPr id="5" name="Shape 390"/>
          <p:cNvSpPr txBox="1">
            <a:spLocks noGrp="1"/>
          </p:cNvSpPr>
          <p:nvPr>
            <p:ph type="title"/>
          </p:nvPr>
        </p:nvSpPr>
        <p:spPr>
          <a:xfrm>
            <a:off x="628650" y="32868"/>
            <a:ext cx="7886700" cy="9942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3300"/>
              <a:buFont typeface="Calibri"/>
              <a:buNone/>
            </a:pPr>
            <a:r>
              <a:rPr lang="en" sz="2100" b="0" i="0" u="none" strike="noStrike" cap="none" dirty="0">
                <a:solidFill>
                  <a:srgbClr val="000000"/>
                </a:solidFill>
                <a:latin typeface="Calibri"/>
                <a:ea typeface="Calibri"/>
                <a:cs typeface="Calibri"/>
                <a:sym typeface="Calibri"/>
              </a:rPr>
              <a:t>                          </a:t>
            </a:r>
            <a:r>
              <a:rPr lang="en" sz="2400" b="1" i="0" u="none" strike="noStrike" cap="none" dirty="0">
                <a:solidFill>
                  <a:srgbClr val="C00000"/>
                </a:solidFill>
                <a:latin typeface="Calibri"/>
                <a:ea typeface="Calibri"/>
                <a:cs typeface="Calibri"/>
                <a:sym typeface="Calibri"/>
              </a:rPr>
              <a:t>Projects with BST Designed Solutions</a:t>
            </a:r>
            <a:endParaRPr sz="3300" b="0" i="0" u="none" strike="noStrike" cap="none" dirty="0">
              <a:solidFill>
                <a:schemeClr val="dk1"/>
              </a:solidFill>
              <a:latin typeface="Calibri"/>
              <a:ea typeface="Calibri"/>
              <a:cs typeface="Calibri"/>
              <a:sym typeface="Calibri"/>
            </a:endParaRPr>
          </a:p>
        </p:txBody>
      </p:sp>
      <p:sp>
        <p:nvSpPr>
          <p:cNvPr id="6" name="Shape 88"/>
          <p:cNvSpPr/>
          <p:nvPr/>
        </p:nvSpPr>
        <p:spPr>
          <a:xfrm>
            <a:off x="226928" y="2536814"/>
            <a:ext cx="3143080" cy="2332842"/>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p:spPr>
        <p:txBody>
          <a:bodyPr spcFirstLastPara="1" wrap="square" lIns="46751" tIns="23369" rIns="46751" bIns="23369" anchor="t" anchorCtr="0">
            <a:noAutofit/>
          </a:bodyPr>
          <a:lstStyle/>
          <a:p>
            <a:r>
              <a:rPr lang="en-CA" sz="900" b="1" dirty="0">
                <a:solidFill>
                  <a:schemeClr val="dk1"/>
                </a:solidFill>
                <a:latin typeface="Calibri"/>
                <a:ea typeface="Calibri"/>
                <a:cs typeface="Calibri"/>
                <a:sym typeface="Calibri"/>
              </a:rPr>
              <a:t>North America projects:</a:t>
            </a:r>
            <a:endParaRPr sz="900" b="1" dirty="0">
              <a:solidFill>
                <a:schemeClr val="dk1"/>
              </a:solidFill>
              <a:latin typeface="Calibri"/>
              <a:ea typeface="Calibri"/>
              <a:cs typeface="Calibri"/>
              <a:sym typeface="Calibri"/>
            </a:endParaRPr>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Revenue Quebec</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Exporail (Canadian Railway Museum)</a:t>
            </a:r>
            <a:endParaRPr sz="900" dirty="0">
              <a:solidFill>
                <a:schemeClr val="dk1"/>
              </a:solidFill>
              <a:latin typeface="Calibri"/>
              <a:ea typeface="Calibri"/>
              <a:cs typeface="Calibri"/>
              <a:sym typeface="Calibri"/>
            </a:endParaRPr>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National Research Council of Ontario - Canada</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G2 Printing (Packaging and printing solutions for healthcare and cosmetic sectors)</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Delilah (Fashion and Accessories 30 branches chain store)</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SécuritéExpress (Regional Centralized Monitoring )</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LufaFarm (The world's first commercial rooftop greenhouse)</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The Jean Coutu Group Inc. (One of the largest Canadian pharmacy chain)</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Pharmaprix (One of Canada's largest retail pharmacies)</a:t>
            </a:r>
            <a:endParaRPr sz="900" dirty="0"/>
          </a:p>
          <a:p>
            <a:pPr marL="146133" indent="-146133">
              <a:buClr>
                <a:schemeClr val="dk1"/>
              </a:buClr>
              <a:buSzPct val="100000"/>
              <a:buFont typeface="Arial"/>
              <a:buChar char="•"/>
            </a:pPr>
            <a:r>
              <a:rPr lang="en-CA" sz="900" dirty="0">
                <a:solidFill>
                  <a:schemeClr val="dk1"/>
                </a:solidFill>
                <a:latin typeface="Calibri"/>
                <a:ea typeface="Calibri"/>
                <a:cs typeface="Calibri"/>
                <a:sym typeface="Calibri"/>
              </a:rPr>
              <a:t>Subway, Second Cup, Tim Hortons ( Multi-Branches)</a:t>
            </a:r>
          </a:p>
          <a:p>
            <a:pPr marL="146133" indent="-146133">
              <a:buClr>
                <a:schemeClr val="dk1"/>
              </a:buClr>
              <a:buSzPct val="100000"/>
              <a:buFont typeface="Arial"/>
              <a:buChar char="•"/>
            </a:pPr>
            <a:r>
              <a:rPr lang="en-CA" sz="900" dirty="0">
                <a:solidFill>
                  <a:schemeClr val="dk1"/>
                </a:solidFill>
                <a:latin typeface="Calibri"/>
                <a:cs typeface="Calibri"/>
                <a:sym typeface="Calibri"/>
              </a:rPr>
              <a:t>IGA Supper Markets</a:t>
            </a:r>
          </a:p>
          <a:p>
            <a:pPr marL="146133" indent="-146133">
              <a:buClr>
                <a:schemeClr val="dk1"/>
              </a:buClr>
              <a:buSzPct val="100000"/>
              <a:buFont typeface="Arial"/>
              <a:buChar char="•"/>
            </a:pPr>
            <a:r>
              <a:rPr lang="en-CA" sz="900" dirty="0">
                <a:solidFill>
                  <a:schemeClr val="dk1"/>
                </a:solidFill>
                <a:latin typeface="Calibri"/>
                <a:cs typeface="Calibri"/>
                <a:sym typeface="Calibri"/>
              </a:rPr>
              <a:t>Metro Plus Laval, Quebec </a:t>
            </a:r>
          </a:p>
          <a:p>
            <a:pPr marL="146133" indent="-146133">
              <a:buClr>
                <a:schemeClr val="dk1"/>
              </a:buClr>
              <a:buSzPct val="100000"/>
              <a:buFont typeface="Arial"/>
              <a:buChar char="•"/>
            </a:pPr>
            <a:r>
              <a:rPr lang="en-CA" sz="900">
                <a:solidFill>
                  <a:schemeClr val="dk1"/>
                </a:solidFill>
                <a:latin typeface="Calibri"/>
                <a:cs typeface="Calibri"/>
                <a:sym typeface="Calibri"/>
              </a:rPr>
              <a:t>Towers </a:t>
            </a:r>
            <a:r>
              <a:rPr lang="en-CA" sz="900" dirty="0">
                <a:solidFill>
                  <a:schemeClr val="dk1"/>
                </a:solidFill>
                <a:latin typeface="Calibri"/>
                <a:cs typeface="Calibri"/>
                <a:sym typeface="Calibri"/>
              </a:rPr>
              <a:t>Complex by Mathew </a:t>
            </a:r>
            <a:r>
              <a:rPr lang="en-CA" sz="900" dirty="0" err="1">
                <a:solidFill>
                  <a:schemeClr val="dk1"/>
                </a:solidFill>
                <a:latin typeface="Calibri"/>
                <a:cs typeface="Calibri"/>
                <a:sym typeface="Calibri"/>
              </a:rPr>
              <a:t>Mathew</a:t>
            </a:r>
            <a:endParaRPr lang="en-CA" sz="900" dirty="0">
              <a:solidFill>
                <a:schemeClr val="dk1"/>
              </a:solidFill>
              <a:latin typeface="Calibri"/>
              <a:cs typeface="Calibri"/>
              <a:sym typeface="Calibri"/>
            </a:endParaRPr>
          </a:p>
          <a:p>
            <a:pPr marL="146133" indent="-146133">
              <a:buClr>
                <a:schemeClr val="dk1"/>
              </a:buClr>
              <a:buSzPts val="1400"/>
              <a:buFont typeface="Arial"/>
              <a:buChar char="•"/>
            </a:pPr>
            <a:endParaRPr sz="900" dirty="0"/>
          </a:p>
        </p:txBody>
      </p:sp>
      <p:pic>
        <p:nvPicPr>
          <p:cNvPr id="7" name="Shape 94"/>
          <p:cNvPicPr preferRelativeResize="0"/>
          <p:nvPr/>
        </p:nvPicPr>
        <p:blipFill rotWithShape="1">
          <a:blip r:embed="rId4">
            <a:alphaModFix/>
          </a:blip>
          <a:srcRect/>
          <a:stretch/>
        </p:blipFill>
        <p:spPr>
          <a:xfrm>
            <a:off x="387928" y="1057875"/>
            <a:ext cx="2424624" cy="1344681"/>
          </a:xfrm>
          <a:prstGeom prst="rect">
            <a:avLst/>
          </a:prstGeom>
          <a:noFill/>
          <a:ln>
            <a:noFill/>
          </a:ln>
        </p:spPr>
      </p:pic>
      <p:pic>
        <p:nvPicPr>
          <p:cNvPr id="9" name="Shape 91"/>
          <p:cNvPicPr preferRelativeResize="0"/>
          <p:nvPr/>
        </p:nvPicPr>
        <p:blipFill rotWithShape="1">
          <a:blip r:embed="rId5">
            <a:alphaModFix/>
          </a:blip>
          <a:srcRect/>
          <a:stretch/>
        </p:blipFill>
        <p:spPr>
          <a:xfrm>
            <a:off x="3539836" y="2402556"/>
            <a:ext cx="2390997" cy="1421624"/>
          </a:xfrm>
          <a:prstGeom prst="rect">
            <a:avLst/>
          </a:prstGeom>
          <a:noFill/>
          <a:ln>
            <a:noFill/>
          </a:ln>
        </p:spPr>
      </p:pic>
      <p:sp>
        <p:nvSpPr>
          <p:cNvPr id="10" name="Shape 95"/>
          <p:cNvSpPr/>
          <p:nvPr/>
        </p:nvSpPr>
        <p:spPr>
          <a:xfrm>
            <a:off x="1259927" y="2156983"/>
            <a:ext cx="409545" cy="170581"/>
          </a:xfrm>
          <a:prstGeom prst="rect">
            <a:avLst/>
          </a:prstGeom>
          <a:noFill/>
          <a:ln>
            <a:noFill/>
          </a:ln>
        </p:spPr>
        <p:txBody>
          <a:bodyPr spcFirstLastPara="1" wrap="square" lIns="46751" tIns="23369" rIns="46751" bIns="23369" anchor="t" anchorCtr="0">
            <a:noAutofit/>
          </a:bodyPr>
          <a:lstStyle/>
          <a:p>
            <a:r>
              <a:rPr lang="en-CA" sz="460" dirty="0">
                <a:latin typeface="Calibri"/>
                <a:ea typeface="Calibri"/>
                <a:cs typeface="Calibri"/>
                <a:sym typeface="Calibri"/>
              </a:rPr>
              <a:t>LufaFarm</a:t>
            </a:r>
            <a:endParaRPr sz="921" dirty="0">
              <a:solidFill>
                <a:schemeClr val="dk1"/>
              </a:solidFill>
              <a:latin typeface="Calibri"/>
              <a:ea typeface="Calibri"/>
              <a:cs typeface="Calibri"/>
              <a:sym typeface="Calibri"/>
            </a:endParaRPr>
          </a:p>
        </p:txBody>
      </p:sp>
      <p:sp>
        <p:nvSpPr>
          <p:cNvPr id="11" name="Shape 93"/>
          <p:cNvSpPr/>
          <p:nvPr/>
        </p:nvSpPr>
        <p:spPr>
          <a:xfrm>
            <a:off x="4627179" y="2798380"/>
            <a:ext cx="386255" cy="175573"/>
          </a:xfrm>
          <a:prstGeom prst="rect">
            <a:avLst/>
          </a:prstGeom>
          <a:noFill/>
          <a:ln>
            <a:noFill/>
          </a:ln>
        </p:spPr>
        <p:txBody>
          <a:bodyPr spcFirstLastPara="1" wrap="square" lIns="46751" tIns="23369" rIns="46751" bIns="23369" anchor="t" anchorCtr="0">
            <a:noAutofit/>
          </a:bodyPr>
          <a:lstStyle/>
          <a:p>
            <a:r>
              <a:rPr lang="en-CA" sz="460" dirty="0">
                <a:latin typeface="Calibri"/>
                <a:ea typeface="Calibri"/>
                <a:cs typeface="Calibri"/>
                <a:sym typeface="Calibri"/>
              </a:rPr>
              <a:t>Exporail</a:t>
            </a:r>
            <a:endParaRPr sz="921" dirty="0">
              <a:solidFill>
                <a:schemeClr val="dk1"/>
              </a:solidFill>
              <a:latin typeface="Calibri"/>
              <a:ea typeface="Calibri"/>
              <a:cs typeface="Calibri"/>
              <a:sym typeface="Calibri"/>
            </a:endParaRPr>
          </a:p>
        </p:txBody>
      </p:sp>
      <p:sp>
        <p:nvSpPr>
          <p:cNvPr id="12" name="Shape 92"/>
          <p:cNvSpPr/>
          <p:nvPr/>
        </p:nvSpPr>
        <p:spPr>
          <a:xfrm>
            <a:off x="6103530" y="2516543"/>
            <a:ext cx="406688" cy="173199"/>
          </a:xfrm>
          <a:prstGeom prst="rect">
            <a:avLst/>
          </a:prstGeom>
          <a:noFill/>
          <a:ln>
            <a:noFill/>
          </a:ln>
        </p:spPr>
        <p:txBody>
          <a:bodyPr spcFirstLastPara="1" wrap="square" lIns="46751" tIns="23369" rIns="46751" bIns="23369" anchor="t" anchorCtr="0">
            <a:noAutofit/>
          </a:bodyPr>
          <a:lstStyle/>
          <a:p>
            <a:r>
              <a:rPr lang="en-CA" sz="460" dirty="0">
                <a:solidFill>
                  <a:schemeClr val="dk1"/>
                </a:solidFill>
                <a:latin typeface="Calibri"/>
                <a:ea typeface="Calibri"/>
                <a:cs typeface="Calibri"/>
                <a:sym typeface="Calibri"/>
              </a:rPr>
              <a:t>G2 Printing</a:t>
            </a:r>
            <a:endParaRPr sz="716"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218" y="1060589"/>
            <a:ext cx="2619375" cy="134468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5081" y="1060589"/>
            <a:ext cx="3695137" cy="134196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1176" y="3826893"/>
            <a:ext cx="3538418" cy="1285875"/>
          </a:xfrm>
          <a:prstGeom prst="rect">
            <a:avLst/>
          </a:prstGeom>
        </p:spPr>
      </p:pic>
    </p:spTree>
    <p:extLst>
      <p:ext uri="{BB962C8B-B14F-4D97-AF65-F5344CB8AC3E}">
        <p14:creationId xmlns:p14="http://schemas.microsoft.com/office/powerpoint/2010/main" val="264956561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p:tgtEl>
                                          <p:spTgt spid="9"/>
                                        </p:tgtEl>
                                      </p:cBhvr>
                                    </p:animEffect>
                                  </p:childTnLst>
                                </p:cTn>
                              </p:par>
                            </p:childTnLst>
                          </p:cTn>
                        </p:par>
                        <p:par>
                          <p:cTn id="20" fill="hold">
                            <p:stCondLst>
                              <p:cond delay="23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8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3300"/>
                            </p:stCondLst>
                            <p:childTnLst>
                              <p:par>
                                <p:cTn id="33" presetID="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096F1B92-0A2C-4321-8979-2A92CB7B238B}"/>
              </a:ext>
            </a:extLst>
          </p:cNvPr>
          <p:cNvPicPr>
            <a:picLocks noChangeAspect="1"/>
          </p:cNvPicPr>
          <p:nvPr/>
        </p:nvPicPr>
        <p:blipFill>
          <a:blip r:embed="rId3"/>
          <a:stretch>
            <a:fillRect/>
          </a:stretch>
        </p:blipFill>
        <p:spPr>
          <a:xfrm>
            <a:off x="25731" y="0"/>
            <a:ext cx="9092537" cy="5143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375" y="2750802"/>
            <a:ext cx="3864360" cy="1720892"/>
          </a:xfrm>
          <a:prstGeom prst="rect">
            <a:avLst/>
          </a:prstGeom>
        </p:spPr>
      </p:pic>
      <p:sp>
        <p:nvSpPr>
          <p:cNvPr id="89" name="Shape 89"/>
          <p:cNvSpPr/>
          <p:nvPr/>
        </p:nvSpPr>
        <p:spPr>
          <a:xfrm>
            <a:off x="121832" y="931094"/>
            <a:ext cx="3448784" cy="392041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noFill/>
          </a:ln>
        </p:spPr>
        <p:txBody>
          <a:bodyPr spcFirstLastPara="1" wrap="square" lIns="46751" tIns="23369" rIns="46751" bIns="23369" anchor="t" anchorCtr="0">
            <a:noAutofit/>
          </a:bodyPr>
          <a:lstStyle/>
          <a:p>
            <a:endParaRPr lang="en-CA" sz="900" b="1" dirty="0">
              <a:solidFill>
                <a:schemeClr val="dk1"/>
              </a:solidFill>
              <a:latin typeface="Calibri"/>
              <a:ea typeface="Calibri"/>
              <a:cs typeface="Calibri"/>
              <a:sym typeface="Calibri"/>
            </a:endParaRPr>
          </a:p>
          <a:p>
            <a:pPr>
              <a:lnSpc>
                <a:spcPct val="150000"/>
              </a:lnSpc>
            </a:pPr>
            <a:r>
              <a:rPr lang="en-CA" sz="1000" b="1" dirty="0">
                <a:solidFill>
                  <a:schemeClr val="dk1"/>
                </a:solidFill>
                <a:latin typeface="+mn-lt"/>
                <a:ea typeface="Calibri"/>
                <a:cs typeface="Calibri"/>
                <a:sym typeface="Calibri"/>
              </a:rPr>
              <a:t>International references </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Ministry Council Building Kuwait “Twin Tower”.</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KMT (Kuwait Motor town)</a:t>
            </a:r>
          </a:p>
          <a:p>
            <a:pPr marL="171450" indent="-171450">
              <a:lnSpc>
                <a:spcPct val="150000"/>
              </a:lnSpc>
              <a:buFont typeface="Arial" panose="020B0604020202020204" pitchFamily="34" charset="0"/>
              <a:buChar char="•"/>
            </a:pPr>
            <a:r>
              <a:rPr lang="en-CA" sz="1000" dirty="0" err="1">
                <a:solidFill>
                  <a:schemeClr val="dk1"/>
                </a:solidFill>
                <a:latin typeface="+mn-lt"/>
                <a:ea typeface="Calibri"/>
                <a:cs typeface="Calibri"/>
                <a:sym typeface="Calibri"/>
              </a:rPr>
              <a:t>AlShaab</a:t>
            </a:r>
            <a:r>
              <a:rPr lang="en-CA" sz="1000" dirty="0">
                <a:solidFill>
                  <a:schemeClr val="dk1"/>
                </a:solidFill>
                <a:latin typeface="+mn-lt"/>
                <a:ea typeface="Calibri"/>
                <a:cs typeface="Calibri"/>
                <a:sym typeface="Calibri"/>
              </a:rPr>
              <a:t> retail complex (Kuwait)</a:t>
            </a:r>
          </a:p>
          <a:p>
            <a:pPr marL="171450" indent="-171450">
              <a:lnSpc>
                <a:spcPct val="150000"/>
              </a:lnSpc>
              <a:buFont typeface="Arial" panose="020B0604020202020204" pitchFamily="34" charset="0"/>
              <a:buChar char="•"/>
            </a:pPr>
            <a:r>
              <a:rPr lang="fr-FR" sz="1000" dirty="0">
                <a:solidFill>
                  <a:schemeClr val="dk1"/>
                </a:solidFill>
                <a:latin typeface="+mn-lt"/>
                <a:ea typeface="Calibri"/>
                <a:cs typeface="Calibri"/>
                <a:sym typeface="Calibri"/>
              </a:rPr>
              <a:t>Kuwait Airport T2 and T4 VIP section</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Riyad Municipality</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KSA MOT HQ. Riyadh (Ministry of telecom)</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Riyad Airport  (customs section)</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Lusail Luxurious complex “Blusail” (Qatar)</a:t>
            </a:r>
          </a:p>
          <a:p>
            <a:pPr marL="171450" indent="-171450">
              <a:lnSpc>
                <a:spcPct val="150000"/>
              </a:lnSpc>
              <a:buFont typeface="Arial" panose="020B0604020202020204" pitchFamily="34" charset="0"/>
              <a:buChar char="•"/>
            </a:pPr>
            <a:r>
              <a:rPr lang="en-CA" sz="1000" dirty="0" err="1">
                <a:latin typeface="+mn-lt"/>
              </a:rPr>
              <a:t>SeaPort</a:t>
            </a:r>
            <a:r>
              <a:rPr lang="en-CA" sz="1000" dirty="0">
                <a:latin typeface="+mn-lt"/>
              </a:rPr>
              <a:t> Offices (Qatar)</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Ajman Free Zone Towers (AFZA)</a:t>
            </a:r>
          </a:p>
          <a:p>
            <a:pPr marL="171450" indent="-171450">
              <a:lnSpc>
                <a:spcPct val="150000"/>
              </a:lnSpc>
              <a:buFont typeface="Arial" panose="020B0604020202020204" pitchFamily="34" charset="0"/>
              <a:buChar char="•"/>
            </a:pPr>
            <a:r>
              <a:rPr lang="en-CA" sz="1000" dirty="0">
                <a:latin typeface="+mn-lt"/>
              </a:rPr>
              <a:t>Daman Towers and Hotel (DIFC) Dubai, UAE</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Multiple UN bases (Africa)</a:t>
            </a:r>
          </a:p>
          <a:p>
            <a:pPr marL="171450" indent="-171450">
              <a:lnSpc>
                <a:spcPct val="150000"/>
              </a:lnSpc>
              <a:buFont typeface="Arial" panose="020B0604020202020204" pitchFamily="34" charset="0"/>
              <a:buChar char="•"/>
            </a:pPr>
            <a:r>
              <a:rPr lang="en-CA" sz="1000" dirty="0">
                <a:solidFill>
                  <a:schemeClr val="dk1"/>
                </a:solidFill>
                <a:latin typeface="+mn-lt"/>
                <a:ea typeface="Calibri"/>
                <a:cs typeface="Calibri"/>
                <a:sym typeface="Calibri"/>
              </a:rPr>
              <a:t>Field Hospitals for WHO</a:t>
            </a:r>
          </a:p>
          <a:p>
            <a:pPr marL="171450" indent="-171450">
              <a:lnSpc>
                <a:spcPct val="150000"/>
              </a:lnSpc>
              <a:buFont typeface="Arial" panose="020B0604020202020204" pitchFamily="34" charset="0"/>
              <a:buChar char="•"/>
            </a:pPr>
            <a:r>
              <a:rPr lang="en-CA" sz="1000" dirty="0" err="1">
                <a:solidFill>
                  <a:schemeClr val="dk1"/>
                </a:solidFill>
                <a:latin typeface="+mn-lt"/>
                <a:ea typeface="Calibri"/>
                <a:cs typeface="Calibri"/>
                <a:sym typeface="Calibri"/>
              </a:rPr>
              <a:t>Tampo</a:t>
            </a:r>
            <a:r>
              <a:rPr lang="en-CA" sz="1000" dirty="0">
                <a:solidFill>
                  <a:schemeClr val="dk1"/>
                </a:solidFill>
                <a:latin typeface="+mn-lt"/>
                <a:ea typeface="Calibri"/>
                <a:cs typeface="Calibri"/>
                <a:sym typeface="Calibri"/>
              </a:rPr>
              <a:t> Luxury Residential compound (South Africa)</a:t>
            </a:r>
          </a:p>
          <a:p>
            <a:pPr>
              <a:lnSpc>
                <a:spcPct val="150000"/>
              </a:lnSpc>
            </a:pPr>
            <a:r>
              <a:rPr lang="en-CA" sz="1000" dirty="0">
                <a:solidFill>
                  <a:schemeClr val="dk1"/>
                </a:solidFill>
                <a:latin typeface="+mn-lt"/>
                <a:ea typeface="Calibri"/>
                <a:cs typeface="Calibri"/>
                <a:sym typeface="Calibri"/>
              </a:rPr>
              <a:t> </a:t>
            </a:r>
          </a:p>
          <a:p>
            <a:endParaRPr lang="en-CA" sz="1000" dirty="0"/>
          </a:p>
          <a:p>
            <a:pPr marL="171450" indent="-171450">
              <a:lnSpc>
                <a:spcPct val="150000"/>
              </a:lnSpc>
              <a:buFont typeface="Arial" panose="020B0604020202020204" pitchFamily="34" charset="0"/>
              <a:buChar char="•"/>
            </a:pPr>
            <a:endParaRPr lang="en-CA" sz="900" dirty="0"/>
          </a:p>
          <a:p>
            <a:pPr marL="171450" indent="-171450">
              <a:lnSpc>
                <a:spcPct val="150000"/>
              </a:lnSpc>
              <a:buFont typeface="Arial" panose="020B0604020202020204" pitchFamily="34" charset="0"/>
              <a:buChar char="•"/>
            </a:pPr>
            <a:endParaRPr lang="fr-FR" sz="900" dirty="0">
              <a:solidFill>
                <a:schemeClr val="dk1"/>
              </a:solidFill>
              <a:latin typeface="Calibri"/>
              <a:ea typeface="Calibri"/>
              <a:cs typeface="Calibri"/>
              <a:sym typeface="Calibri"/>
            </a:endParaRPr>
          </a:p>
          <a:p>
            <a:endParaRPr lang="en-CA" sz="900" b="1"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573" y="1042988"/>
            <a:ext cx="1582427" cy="10429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6375" y="1042988"/>
            <a:ext cx="2275198" cy="103665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029" y="1551738"/>
            <a:ext cx="1600931" cy="90174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6045" y="3749647"/>
            <a:ext cx="1604900" cy="106770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4757" y="2626901"/>
            <a:ext cx="1604900" cy="901750"/>
          </a:xfrm>
          <a:prstGeom prst="rect">
            <a:avLst/>
          </a:prstGeom>
        </p:spPr>
      </p:pic>
      <p:pic>
        <p:nvPicPr>
          <p:cNvPr id="96" name="Shape 96"/>
          <p:cNvPicPr preferRelativeResize="0"/>
          <p:nvPr/>
        </p:nvPicPr>
        <p:blipFill rotWithShape="1">
          <a:blip r:embed="rId10">
            <a:alphaModFix/>
          </a:blip>
          <a:srcRect/>
          <a:stretch/>
        </p:blipFill>
        <p:spPr>
          <a:xfrm>
            <a:off x="3650729" y="446403"/>
            <a:ext cx="1555532" cy="1021612"/>
          </a:xfrm>
          <a:prstGeom prst="rect">
            <a:avLst/>
          </a:prstGeom>
          <a:noFill/>
          <a:ln>
            <a:noFill/>
          </a:ln>
        </p:spPr>
      </p:pic>
      <p:sp>
        <p:nvSpPr>
          <p:cNvPr id="13" name="Rectangle 12">
            <a:extLst>
              <a:ext uri="{FF2B5EF4-FFF2-40B4-BE49-F238E27FC236}">
                <a16:creationId xmlns:a16="http://schemas.microsoft.com/office/drawing/2014/main" id="{274A2F50-83DB-4D3B-BEBC-2372A50729D5}"/>
              </a:ext>
            </a:extLst>
          </p:cNvPr>
          <p:cNvSpPr/>
          <p:nvPr/>
        </p:nvSpPr>
        <p:spPr>
          <a:xfrm>
            <a:off x="204281" y="192430"/>
            <a:ext cx="1606530" cy="738664"/>
          </a:xfrm>
          <a:prstGeom prst="rect">
            <a:avLst/>
          </a:prstGeom>
        </p:spPr>
        <p:txBody>
          <a:bodyPr wrap="none">
            <a:spAutoFit/>
          </a:bodyPr>
          <a:lstStyle/>
          <a:p>
            <a:r>
              <a:rPr lang="en" dirty="0">
                <a:latin typeface="Calibri"/>
                <a:ea typeface="Calibri"/>
                <a:cs typeface="Calibri"/>
                <a:sym typeface="Calibri"/>
              </a:rPr>
              <a:t> </a:t>
            </a:r>
            <a:r>
              <a:rPr lang="en" b="1" dirty="0">
                <a:solidFill>
                  <a:srgbClr val="C00000"/>
                </a:solidFill>
                <a:latin typeface="Calibri"/>
                <a:ea typeface="Calibri"/>
                <a:cs typeface="Calibri"/>
                <a:sym typeface="Calibri"/>
              </a:rPr>
              <a:t>Projects with</a:t>
            </a:r>
          </a:p>
          <a:p>
            <a:r>
              <a:rPr lang="en" b="1" dirty="0">
                <a:solidFill>
                  <a:srgbClr val="C00000"/>
                </a:solidFill>
                <a:latin typeface="Calibri"/>
                <a:ea typeface="Calibri"/>
                <a:cs typeface="Calibri"/>
                <a:sym typeface="Calibri"/>
              </a:rPr>
              <a:t> BST</a:t>
            </a:r>
            <a:r>
              <a:rPr lang="en-CA" b="1" dirty="0">
                <a:solidFill>
                  <a:srgbClr val="C00000"/>
                </a:solidFill>
                <a:latin typeface="Calibri"/>
                <a:ea typeface="Calibri"/>
                <a:cs typeface="Calibri"/>
                <a:sym typeface="Calibri"/>
              </a:rPr>
              <a:t>security</a:t>
            </a:r>
            <a:r>
              <a:rPr lang="en" b="1" dirty="0">
                <a:solidFill>
                  <a:srgbClr val="C00000"/>
                </a:solidFill>
                <a:latin typeface="Calibri"/>
                <a:ea typeface="Calibri"/>
                <a:cs typeface="Calibri"/>
                <a:sym typeface="Calibri"/>
              </a:rPr>
              <a:t> </a:t>
            </a:r>
          </a:p>
          <a:p>
            <a:r>
              <a:rPr lang="en" b="1" dirty="0">
                <a:solidFill>
                  <a:srgbClr val="C00000"/>
                </a:solidFill>
                <a:latin typeface="Calibri"/>
                <a:ea typeface="Calibri"/>
                <a:cs typeface="Calibri"/>
                <a:sym typeface="Calibri"/>
              </a:rPr>
              <a:t>Designed Solutions</a:t>
            </a:r>
            <a:endParaRPr lang="en-CA" dirty="0"/>
          </a:p>
        </p:txBody>
      </p:sp>
    </p:spTree>
    <p:extLst>
      <p:ext uri="{BB962C8B-B14F-4D97-AF65-F5344CB8AC3E}">
        <p14:creationId xmlns:p14="http://schemas.microsoft.com/office/powerpoint/2010/main" val="391114357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Shape 399"/>
          <p:cNvSpPr txBox="1">
            <a:spLocks noGrp="1"/>
          </p:cNvSpPr>
          <p:nvPr>
            <p:ph type="subTitle" idx="1"/>
          </p:nvPr>
        </p:nvSpPr>
        <p:spPr>
          <a:xfrm>
            <a:off x="2189044" y="1153286"/>
            <a:ext cx="4034897" cy="547881"/>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 sz="1200" b="0" i="0" u="none" strike="noStrike" cap="none" dirty="0">
                <a:solidFill>
                  <a:schemeClr val="dk1"/>
                </a:solidFill>
                <a:latin typeface="Calibri"/>
                <a:ea typeface="Calibri"/>
                <a:cs typeface="Calibri"/>
                <a:sym typeface="Calibri"/>
              </a:rPr>
              <a:t>For more information contact us: </a:t>
            </a:r>
            <a:endParaRPr sz="1200" b="0" i="0" u="none" strike="noStrike" cap="none" dirty="0">
              <a:solidFill>
                <a:schemeClr val="dk1"/>
              </a:solidFill>
              <a:latin typeface="Calibri"/>
              <a:ea typeface="Calibri"/>
              <a:cs typeface="Calibri"/>
              <a:sym typeface="Calibri"/>
            </a:endParaRPr>
          </a:p>
          <a:p>
            <a:pPr marL="0" lvl="0" indent="0"/>
            <a:r>
              <a:rPr lang="en-US" sz="1200" b="0" i="0" u="none" strike="noStrike" cap="none" dirty="0">
                <a:solidFill>
                  <a:schemeClr val="dk1"/>
                </a:solidFill>
                <a:latin typeface="Calibri"/>
                <a:ea typeface="Calibri"/>
                <a:cs typeface="Calibri"/>
                <a:sym typeface="Calibri"/>
              </a:rPr>
              <a:t>T</a:t>
            </a:r>
            <a:r>
              <a:rPr lang="en" sz="1200" b="0" i="0" u="none" strike="noStrike" cap="none" dirty="0">
                <a:solidFill>
                  <a:schemeClr val="dk1"/>
                </a:solidFill>
                <a:latin typeface="Calibri"/>
                <a:ea typeface="Calibri"/>
                <a:cs typeface="Calibri"/>
                <a:sym typeface="Calibri"/>
              </a:rPr>
              <a:t>el: 514 447 8282</a:t>
            </a:r>
            <a:endParaRPr lang="en-CA" sz="1200" dirty="0"/>
          </a:p>
          <a:p>
            <a:pPr marL="0" lvl="0" indent="0"/>
            <a:r>
              <a:rPr lang="en-CA" sz="1200" dirty="0"/>
              <a:t>bst@bstsecurity.com</a:t>
            </a:r>
          </a:p>
          <a:p>
            <a:pPr marL="0" lvl="0" indent="0"/>
            <a:r>
              <a:rPr lang="en" sz="1200" u="sng" dirty="0">
                <a:solidFill>
                  <a:schemeClr val="hlink"/>
                </a:solidFill>
                <a:latin typeface="Arial"/>
                <a:ea typeface="Arial"/>
                <a:cs typeface="Arial"/>
                <a:sym typeface="Arial"/>
                <a:hlinkClick r:id="rId3"/>
              </a:rPr>
              <a:t>www.bstsecurity.com</a:t>
            </a:r>
            <a:endParaRPr lang="en-CA" sz="1200" dirty="0"/>
          </a:p>
          <a:p>
            <a:pPr marL="0" marR="0" lvl="0" indent="0" algn="ctr" rtl="0">
              <a:lnSpc>
                <a:spcPct val="90000"/>
              </a:lnSpc>
              <a:spcBef>
                <a:spcPts val="800"/>
              </a:spcBef>
              <a:spcAft>
                <a:spcPts val="0"/>
              </a:spcAft>
              <a:buClr>
                <a:schemeClr val="dk1"/>
              </a:buClr>
              <a:buSzPts val="1800"/>
              <a:buFont typeface="Arial"/>
              <a:buNone/>
            </a:pPr>
            <a:endParaRPr sz="1600" b="0" i="0" u="none" strike="noStrike" cap="none" dirty="0">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401" name="Shape 401" descr="C:\Users\Christelle\Desktop\bstgraphicdesign\1241806-1241821-3360803d2024b767d_FinalFormats\bad687ab3f_option1.png"/>
          <p:cNvPicPr preferRelativeResize="0"/>
          <p:nvPr/>
        </p:nvPicPr>
        <p:blipFill rotWithShape="1">
          <a:blip r:embed="rId4">
            <a:alphaModFix/>
          </a:blip>
          <a:srcRect l="18414" t="21171" r="19739" b="17286"/>
          <a:stretch/>
        </p:blipFill>
        <p:spPr>
          <a:xfrm>
            <a:off x="3166587" y="-19599"/>
            <a:ext cx="2079810" cy="1351797"/>
          </a:xfrm>
          <a:prstGeom prst="rect">
            <a:avLst/>
          </a:prstGeom>
          <a:noFill/>
          <a:ln>
            <a:noFill/>
          </a:ln>
        </p:spPr>
      </p:pic>
      <p:sp>
        <p:nvSpPr>
          <p:cNvPr id="402" name="Shape 402"/>
          <p:cNvSpPr txBox="1"/>
          <p:nvPr/>
        </p:nvSpPr>
        <p:spPr>
          <a:xfrm flipH="1">
            <a:off x="165392" y="2232206"/>
            <a:ext cx="8082199" cy="339544"/>
          </a:xfrm>
          <a:prstGeom prst="rect">
            <a:avLst/>
          </a:prstGeom>
          <a:noFill/>
          <a:ln>
            <a:noFill/>
          </a:ln>
        </p:spPr>
        <p:txBody>
          <a:bodyPr spcFirstLastPara="1" wrap="square" lIns="68575" tIns="34275" rIns="68575" bIns="34275" anchor="t" anchorCtr="0">
            <a:noAutofit/>
          </a:bodyPr>
          <a:lstStyle/>
          <a:p>
            <a:pPr lvl="0" algn="ctr">
              <a:buClr>
                <a:srgbClr val="000000"/>
              </a:buClr>
              <a:buSzPts val="400"/>
            </a:pPr>
            <a:r>
              <a:rPr lang="en-CA" sz="900" dirty="0"/>
              <a:t>17550 Route Trans Canadienne, Kirkland, Quebec, Canada H9J 3A3</a:t>
            </a:r>
          </a:p>
        </p:txBody>
      </p:sp>
      <p:pic>
        <p:nvPicPr>
          <p:cNvPr id="4" name="Picture 3" descr="A projector screen&#10;&#10;Description automatically generated">
            <a:extLst>
              <a:ext uri="{FF2B5EF4-FFF2-40B4-BE49-F238E27FC236}">
                <a16:creationId xmlns:a16="http://schemas.microsoft.com/office/drawing/2014/main" id="{6B282236-12E1-45F2-BA0C-781F611A18CB}"/>
              </a:ext>
            </a:extLst>
          </p:cNvPr>
          <p:cNvPicPr>
            <a:picLocks noChangeAspect="1"/>
          </p:cNvPicPr>
          <p:nvPr/>
        </p:nvPicPr>
        <p:blipFill>
          <a:blip r:embed="rId5"/>
          <a:stretch>
            <a:fillRect/>
          </a:stretch>
        </p:blipFill>
        <p:spPr>
          <a:xfrm>
            <a:off x="0" y="2462973"/>
            <a:ext cx="9144000" cy="2757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p:cTn id="7" dur="1000" fill="hold"/>
                                        <p:tgtEl>
                                          <p:spTgt spid="401"/>
                                        </p:tgtEl>
                                        <p:attrNameLst>
                                          <p:attrName>ppt_w</p:attrName>
                                        </p:attrNameLst>
                                      </p:cBhvr>
                                      <p:tavLst>
                                        <p:tav tm="0">
                                          <p:val>
                                            <p:fltVal val="0"/>
                                          </p:val>
                                        </p:tav>
                                        <p:tav tm="100000">
                                          <p:val>
                                            <p:strVal val="#ppt_w"/>
                                          </p:val>
                                        </p:tav>
                                      </p:tavLst>
                                    </p:anim>
                                    <p:anim calcmode="lin" valueType="num">
                                      <p:cBhvr>
                                        <p:cTn id="8" dur="1000" fill="hold"/>
                                        <p:tgtEl>
                                          <p:spTgt spid="401"/>
                                        </p:tgtEl>
                                        <p:attrNameLst>
                                          <p:attrName>ppt_h</p:attrName>
                                        </p:attrNameLst>
                                      </p:cBhvr>
                                      <p:tavLst>
                                        <p:tav tm="0">
                                          <p:val>
                                            <p:fltVal val="0"/>
                                          </p:val>
                                        </p:tav>
                                        <p:tav tm="100000">
                                          <p:val>
                                            <p:strVal val="#ppt_h"/>
                                          </p:val>
                                        </p:tav>
                                      </p:tavLst>
                                    </p:anim>
                                    <p:anim calcmode="lin" valueType="num">
                                      <p:cBhvr>
                                        <p:cTn id="9" dur="1000" fill="hold"/>
                                        <p:tgtEl>
                                          <p:spTgt spid="401"/>
                                        </p:tgtEl>
                                        <p:attrNameLst>
                                          <p:attrName>style.rotation</p:attrName>
                                        </p:attrNameLst>
                                      </p:cBhvr>
                                      <p:tavLst>
                                        <p:tav tm="0">
                                          <p:val>
                                            <p:fltVal val="90"/>
                                          </p:val>
                                        </p:tav>
                                        <p:tav tm="100000">
                                          <p:val>
                                            <p:fltVal val="0"/>
                                          </p:val>
                                        </p:tav>
                                      </p:tavLst>
                                    </p:anim>
                                    <p:animEffect transition="in" filter="fade">
                                      <p:cBhvr>
                                        <p:cTn id="10" dur="1000"/>
                                        <p:tgtEl>
                                          <p:spTgt spid="401"/>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02"/>
                                        </p:tgtEl>
                                        <p:attrNameLst>
                                          <p:attrName>style.visibility</p:attrName>
                                        </p:attrNameLst>
                                      </p:cBhvr>
                                      <p:to>
                                        <p:strVal val="visible"/>
                                      </p:to>
                                    </p:set>
                                    <p:anim calcmode="lin" valueType="num">
                                      <p:cBhvr>
                                        <p:cTn id="14" dur="500" fill="hold"/>
                                        <p:tgtEl>
                                          <p:spTgt spid="402"/>
                                        </p:tgtEl>
                                        <p:attrNameLst>
                                          <p:attrName>ppt_w</p:attrName>
                                        </p:attrNameLst>
                                      </p:cBhvr>
                                      <p:tavLst>
                                        <p:tav tm="0">
                                          <p:val>
                                            <p:fltVal val="0"/>
                                          </p:val>
                                        </p:tav>
                                        <p:tav tm="100000">
                                          <p:val>
                                            <p:strVal val="#ppt_w"/>
                                          </p:val>
                                        </p:tav>
                                      </p:tavLst>
                                    </p:anim>
                                    <p:anim calcmode="lin" valueType="num">
                                      <p:cBhvr>
                                        <p:cTn id="15" dur="500" fill="hold"/>
                                        <p:tgtEl>
                                          <p:spTgt spid="402"/>
                                        </p:tgtEl>
                                        <p:attrNameLst>
                                          <p:attrName>ppt_h</p:attrName>
                                        </p:attrNameLst>
                                      </p:cBhvr>
                                      <p:tavLst>
                                        <p:tav tm="0">
                                          <p:val>
                                            <p:fltVal val="0"/>
                                          </p:val>
                                        </p:tav>
                                        <p:tav tm="100000">
                                          <p:val>
                                            <p:strVal val="#ppt_h"/>
                                          </p:val>
                                        </p:tav>
                                      </p:tavLst>
                                    </p:anim>
                                    <p:animEffect transition="in" filter="fade">
                                      <p:cBhvr>
                                        <p:cTn id="16"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8" name="Picture 17" descr="A close up of a map&#10;&#10;Description automatically generated">
            <a:extLst>
              <a:ext uri="{FF2B5EF4-FFF2-40B4-BE49-F238E27FC236}">
                <a16:creationId xmlns:a16="http://schemas.microsoft.com/office/drawing/2014/main" id="{ED6598CC-0B34-4A6C-8053-D70B43D13A93}"/>
              </a:ext>
            </a:extLst>
          </p:cNvPr>
          <p:cNvPicPr>
            <a:picLocks noChangeAspect="1"/>
          </p:cNvPicPr>
          <p:nvPr/>
        </p:nvPicPr>
        <p:blipFill>
          <a:blip r:embed="rId3">
            <a:alphaModFix amt="35000"/>
          </a:blip>
          <a:stretch>
            <a:fillRect/>
          </a:stretch>
        </p:blipFill>
        <p:spPr>
          <a:xfrm>
            <a:off x="-29497" y="0"/>
            <a:ext cx="9122697" cy="5143500"/>
          </a:xfrm>
          <a:prstGeom prst="rect">
            <a:avLst/>
          </a:prstGeom>
        </p:spPr>
      </p:pic>
      <p:sp>
        <p:nvSpPr>
          <p:cNvPr id="239" name="Shape 239"/>
          <p:cNvSpPr/>
          <p:nvPr/>
        </p:nvSpPr>
        <p:spPr>
          <a:xfrm>
            <a:off x="0" y="0"/>
            <a:ext cx="9144000" cy="2592204"/>
          </a:xfrm>
          <a:prstGeom prst="rect">
            <a:avLst/>
          </a:prstGeom>
          <a:solidFill>
            <a:schemeClr val="bg1">
              <a:lumMod val="85000"/>
            </a:schemeClr>
          </a:solidFill>
          <a:ln>
            <a:noFill/>
          </a:ln>
        </p:spPr>
        <p:txBody>
          <a:bodyPr spcFirstLastPara="1" wrap="square" lIns="68575" tIns="34275" rIns="68575" bIns="34275" anchor="ctr" anchorCtr="0">
            <a:noAutofit/>
          </a:bodyPr>
          <a:lstStyle/>
          <a:p>
            <a:pPr lvl="0">
              <a:buClr>
                <a:srgbClr val="C00000"/>
              </a:buClr>
              <a:buSzPts val="1200"/>
            </a:pPr>
            <a:r>
              <a:rPr lang="en-US" sz="1100" b="1" i="1" dirty="0">
                <a:solidFill>
                  <a:srgbClr val="C00000"/>
                </a:solidFill>
                <a:latin typeface="Calibri"/>
                <a:ea typeface="Calibri"/>
                <a:cs typeface="Calibri"/>
                <a:sym typeface="Calibri"/>
              </a:rPr>
              <a:t>        The Company</a:t>
            </a:r>
          </a:p>
          <a:p>
            <a:pPr lvl="0">
              <a:buClr>
                <a:srgbClr val="C00000"/>
              </a:buClr>
              <a:buSzPts val="1200"/>
            </a:pPr>
            <a:endParaRPr lang="en-US" sz="1100" b="1" i="1" dirty="0">
              <a:solidFill>
                <a:schemeClr val="tx1"/>
              </a:solidFill>
              <a:latin typeface="Calibri"/>
              <a:ea typeface="Calibri"/>
              <a:cs typeface="Calibri"/>
              <a:sym typeface="Calibri"/>
            </a:endParaRPr>
          </a:p>
          <a:p>
            <a:pPr lvl="0">
              <a:buClr>
                <a:srgbClr val="C00000"/>
              </a:buClr>
              <a:buSzPts val="1200"/>
            </a:pPr>
            <a:r>
              <a:rPr lang="en-US" sz="1100" b="1" i="1" dirty="0">
                <a:solidFill>
                  <a:schemeClr val="tx1"/>
                </a:solidFill>
                <a:latin typeface="Calibri"/>
                <a:ea typeface="Calibri"/>
                <a:cs typeface="Calibri"/>
                <a:sym typeface="Calibri"/>
              </a:rPr>
              <a:t>BSTsecurity is a Canadian-based company founded in 2012 and is actively engaged in the security surveillance industry, specifically the development of security surveillance solutions (CCTV cameras and VMS).</a:t>
            </a:r>
          </a:p>
          <a:p>
            <a:pPr lvl="0">
              <a:buClr>
                <a:srgbClr val="C00000"/>
              </a:buClr>
              <a:buSzPts val="1200"/>
            </a:pPr>
            <a:endParaRPr lang="en-US" sz="1100" b="1" i="1" dirty="0">
              <a:solidFill>
                <a:schemeClr val="tx1"/>
              </a:solidFill>
              <a:latin typeface="Calibri"/>
              <a:ea typeface="Calibri"/>
              <a:cs typeface="Calibri"/>
              <a:sym typeface="Calibri"/>
            </a:endParaRPr>
          </a:p>
          <a:p>
            <a:pPr lvl="0">
              <a:buClr>
                <a:srgbClr val="C00000"/>
              </a:buClr>
              <a:buSzPts val="1200"/>
            </a:pPr>
            <a:r>
              <a:rPr lang="en-US" sz="1100" b="1" i="1" dirty="0">
                <a:solidFill>
                  <a:schemeClr val="tx1"/>
                </a:solidFill>
                <a:latin typeface="Calibri"/>
                <a:ea typeface="Calibri"/>
                <a:cs typeface="Calibri"/>
                <a:sym typeface="Calibri"/>
              </a:rPr>
              <a:t>BSTsecurity started its operations in the security industry to satisfy the need for an advanced security platform ( integrated solutions) at competitive pricing. To offer security clients and integrators its comparative advantage and value propositions (virtual perimeter/ object detection/ thermal) and serve local and international markets (US/ Canada/ Middle East/ Europe).</a:t>
            </a:r>
          </a:p>
          <a:p>
            <a:pPr lvl="0">
              <a:buClr>
                <a:srgbClr val="C00000"/>
              </a:buClr>
              <a:buSzPts val="1200"/>
            </a:pPr>
            <a:endParaRPr lang="en-US" sz="1100" b="1" i="1" dirty="0">
              <a:solidFill>
                <a:schemeClr val="tx1"/>
              </a:solidFill>
              <a:latin typeface="Calibri"/>
              <a:ea typeface="Calibri"/>
              <a:cs typeface="Calibri"/>
              <a:sym typeface="Calibri"/>
            </a:endParaRPr>
          </a:p>
          <a:p>
            <a:pPr lvl="0">
              <a:buClr>
                <a:srgbClr val="C00000"/>
              </a:buClr>
              <a:buSzPts val="1200"/>
            </a:pPr>
            <a:r>
              <a:rPr lang="en-US" sz="1100" b="1" i="1" dirty="0">
                <a:solidFill>
                  <a:schemeClr val="tx1"/>
                </a:solidFill>
                <a:latin typeface="Calibri"/>
                <a:ea typeface="Calibri"/>
                <a:cs typeface="Calibri"/>
                <a:sym typeface="Calibri"/>
              </a:rPr>
              <a:t>With the continuous innovative addition of products, the company has aggressively moved to the front of the industry by focusing its resources on the manufacturing and developing CCTV security solutions for Industrial, commercial, Institutional, and enterprise-level clients.</a:t>
            </a:r>
          </a:p>
          <a:p>
            <a:pPr lvl="0">
              <a:buClr>
                <a:srgbClr val="C00000"/>
              </a:buClr>
              <a:buSzPts val="1200"/>
            </a:pPr>
            <a:endParaRPr lang="en-US" sz="1100" b="1" i="1" dirty="0">
              <a:solidFill>
                <a:schemeClr val="tx1"/>
              </a:solidFill>
              <a:latin typeface="Calibri"/>
              <a:ea typeface="Calibri"/>
              <a:cs typeface="Calibri"/>
              <a:sym typeface="Calibri"/>
            </a:endParaRPr>
          </a:p>
          <a:p>
            <a:pPr lvl="0">
              <a:buClr>
                <a:srgbClr val="C00000"/>
              </a:buClr>
              <a:buSzPts val="1200"/>
            </a:pPr>
            <a:r>
              <a:rPr lang="en-US" sz="1100" b="1" i="1" dirty="0">
                <a:solidFill>
                  <a:schemeClr val="tx1"/>
                </a:solidFill>
                <a:latin typeface="Calibri"/>
                <a:ea typeface="Calibri"/>
                <a:cs typeface="Calibri"/>
                <a:sym typeface="Calibri"/>
              </a:rPr>
              <a:t>BSTsecurity is committed to build and shape a safe security surveillance solution platform through the innovative development of high-quality products that exceed clients' specific and customized security needs in an ever-evolving industry.</a:t>
            </a:r>
            <a:endParaRPr lang="en-CA" sz="1100" b="1" i="1" dirty="0">
              <a:solidFill>
                <a:schemeClr val="tx1"/>
              </a:solidFill>
              <a:latin typeface="Calibri"/>
              <a:ea typeface="Calibri"/>
              <a:cs typeface="Calibri"/>
              <a:sym typeface="Calibri"/>
            </a:endParaRPr>
          </a:p>
        </p:txBody>
      </p:sp>
      <p:sp>
        <p:nvSpPr>
          <p:cNvPr id="240" name="Shape 240"/>
          <p:cNvSpPr/>
          <p:nvPr/>
        </p:nvSpPr>
        <p:spPr>
          <a:xfrm>
            <a:off x="215516" y="3072939"/>
            <a:ext cx="4218832" cy="1589826"/>
          </a:xfrm>
          <a:prstGeom prst="rect">
            <a:avLst/>
          </a:prstGeom>
          <a:noFill/>
          <a:ln>
            <a:noFill/>
          </a:ln>
        </p:spPr>
        <p:txBody>
          <a:bodyPr spcFirstLastPara="1" wrap="square" lIns="68575" tIns="34275" rIns="68575" bIns="34275" anchor="ctr" anchorCtr="0">
            <a:noAutofit/>
          </a:bodyPr>
          <a:lstStyle/>
          <a:p>
            <a:pPr lvl="0">
              <a:buClr>
                <a:srgbClr val="C00000"/>
              </a:buClr>
              <a:buSzPts val="1100"/>
            </a:pPr>
            <a:r>
              <a:rPr lang="en-CA" sz="1200" b="1" i="1" dirty="0">
                <a:solidFill>
                  <a:srgbClr val="C00000"/>
                </a:solidFill>
                <a:latin typeface="Calibri"/>
                <a:ea typeface="Calibri"/>
                <a:cs typeface="Calibri"/>
                <a:sym typeface="Calibri"/>
              </a:rPr>
              <a:t>Mission Statement</a:t>
            </a:r>
          </a:p>
          <a:p>
            <a:pPr lvl="0">
              <a:lnSpc>
                <a:spcPct val="150000"/>
              </a:lnSpc>
              <a:buClr>
                <a:srgbClr val="C00000"/>
              </a:buClr>
              <a:buSzPts val="1100"/>
            </a:pPr>
            <a:r>
              <a:rPr lang="en-CA" sz="1200" b="1" dirty="0">
                <a:solidFill>
                  <a:schemeClr val="tx1"/>
                </a:solidFill>
                <a:latin typeface="Calibri"/>
                <a:ea typeface="Calibri"/>
                <a:cs typeface="Calibri"/>
                <a:sym typeface="Calibri"/>
              </a:rPr>
              <a:t>“BSTsecurity is committed to build and shape a safe security surveillance solution platform through innovative development of high-quality products that exceed clients specific and customized security needs in an ever-evolving industry ”.</a:t>
            </a:r>
          </a:p>
        </p:txBody>
      </p:sp>
      <p:sp>
        <p:nvSpPr>
          <p:cNvPr id="242" name="Shape 242"/>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pic>
        <p:nvPicPr>
          <p:cNvPr id="243" name="Shape 243" descr="C:\Users\Christelle\Desktop\bstgraphicdesign\1241806-1241821-3360803d2024b767d_FinalFormats\bad687ab3f_option1.png"/>
          <p:cNvPicPr preferRelativeResize="0"/>
          <p:nvPr/>
        </p:nvPicPr>
        <p:blipFill rotWithShape="1">
          <a:blip r:embed="rId4">
            <a:alphaModFix/>
          </a:blip>
          <a:srcRect l="36797" t="25926" r="41122" b="44442"/>
          <a:stretch/>
        </p:blipFill>
        <p:spPr>
          <a:xfrm>
            <a:off x="50800" y="25770"/>
            <a:ext cx="329433" cy="299680"/>
          </a:xfrm>
          <a:prstGeom prst="rect">
            <a:avLst/>
          </a:prstGeom>
          <a:noFill/>
          <a:ln>
            <a:noFill/>
          </a:ln>
        </p:spPr>
      </p:pic>
      <p:pic>
        <p:nvPicPr>
          <p:cNvPr id="4" name="Picture 3">
            <a:extLst>
              <a:ext uri="{FF2B5EF4-FFF2-40B4-BE49-F238E27FC236}">
                <a16:creationId xmlns:a16="http://schemas.microsoft.com/office/drawing/2014/main" id="{A61856EF-7D8E-4582-B277-5756ED3EB812}"/>
              </a:ext>
            </a:extLst>
          </p:cNvPr>
          <p:cNvPicPr>
            <a:picLocks noChangeAspect="1"/>
          </p:cNvPicPr>
          <p:nvPr/>
        </p:nvPicPr>
        <p:blipFill>
          <a:blip r:embed="rId5"/>
          <a:stretch>
            <a:fillRect/>
          </a:stretch>
        </p:blipFill>
        <p:spPr>
          <a:xfrm>
            <a:off x="5456903" y="2508373"/>
            <a:ext cx="3157903" cy="2368427"/>
          </a:xfrm>
          <a:prstGeom prst="rect">
            <a:avLst/>
          </a:prstGeom>
          <a:ln w="111125">
            <a:solidFill>
              <a:schemeClr val="tx1">
                <a:lumMod val="65000"/>
                <a:lumOff val="35000"/>
              </a:schemeClr>
            </a:solidFill>
          </a:ln>
        </p:spPr>
      </p:pic>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E54503C6-9764-4DEE-A863-3377992201A9}"/>
              </a:ext>
            </a:extLst>
          </p:cNvPr>
          <p:cNvPicPr>
            <a:picLocks noChangeAspect="1"/>
          </p:cNvPicPr>
          <p:nvPr/>
        </p:nvPicPr>
        <p:blipFill>
          <a:blip r:embed="rId3">
            <a:alphaModFix amt="35000"/>
          </a:blip>
          <a:stretch>
            <a:fillRect/>
          </a:stretch>
        </p:blipFill>
        <p:spPr>
          <a:xfrm>
            <a:off x="0" y="0"/>
            <a:ext cx="9144000" cy="5143500"/>
          </a:xfrm>
          <a:prstGeom prst="rect">
            <a:avLst/>
          </a:prstGeom>
        </p:spPr>
      </p:pic>
      <p:sp>
        <p:nvSpPr>
          <p:cNvPr id="242" name="Shape 242"/>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BEFC4422-E3A5-4CB8-A445-DDC41CC3F826}"/>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b="60665"/>
          <a:stretch/>
        </p:blipFill>
        <p:spPr>
          <a:xfrm>
            <a:off x="142876" y="144369"/>
            <a:ext cx="5213303" cy="2320225"/>
          </a:xfrm>
          <a:prstGeom prst="rect">
            <a:avLst/>
          </a:prstGeom>
          <a:ln w="57150">
            <a:noFill/>
          </a:ln>
        </p:spPr>
      </p:pic>
      <p:sp>
        <p:nvSpPr>
          <p:cNvPr id="239" name="Shape 239"/>
          <p:cNvSpPr/>
          <p:nvPr/>
        </p:nvSpPr>
        <p:spPr>
          <a:xfrm>
            <a:off x="549612" y="396136"/>
            <a:ext cx="5293975" cy="238278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p:spPr>
        <p:txBody>
          <a:bodyPr spcFirstLastPara="1" wrap="square" lIns="68575" tIns="34275" rIns="68575" bIns="34275" anchor="t" anchorCtr="0">
            <a:noAutofit/>
          </a:bodyPr>
          <a:lstStyle/>
          <a:p>
            <a:pPr lvl="0">
              <a:lnSpc>
                <a:spcPct val="150000"/>
              </a:lnSpc>
              <a:buClr>
                <a:srgbClr val="C00000"/>
              </a:buClr>
              <a:buSzPts val="1200"/>
            </a:pPr>
            <a:r>
              <a:rPr lang="en-CA" sz="1100" dirty="0">
                <a:solidFill>
                  <a:schemeClr val="tx1"/>
                </a:solidFill>
                <a:latin typeface="Calibri"/>
                <a:ea typeface="Calibri"/>
                <a:cs typeface="Calibri"/>
                <a:sym typeface="Calibri"/>
              </a:rPr>
              <a:t>In an industry that is seeing technological innovation and advancement,</a:t>
            </a:r>
          </a:p>
          <a:p>
            <a:pPr lvl="0">
              <a:lnSpc>
                <a:spcPct val="150000"/>
              </a:lnSpc>
              <a:buClr>
                <a:srgbClr val="C00000"/>
              </a:buClr>
              <a:buSzPts val="1200"/>
            </a:pPr>
            <a:r>
              <a:rPr lang="en-CA" sz="1100" dirty="0">
                <a:solidFill>
                  <a:schemeClr val="tx1"/>
                </a:solidFill>
                <a:latin typeface="Calibri"/>
                <a:ea typeface="Calibri"/>
                <a:cs typeface="Calibri"/>
                <a:sym typeface="Calibri"/>
              </a:rPr>
              <a:t> the set of products offered by the different companies are more and more sophisticated where intelligent video surveillance solution provides assessment capabilities and situational awareness at each layer of the integrated security system. Hence the consumer whether a small enterprise or large one is shifting from basic solutions and focusing on taking full advantage of the combined benefits of all in one solution. One challenge in the industry is being able to offer customers more for less and that is exactly where BSTsecurity can excel by constantly upgrading itself in order to gain a competitive advantage over other players.</a:t>
            </a:r>
          </a:p>
        </p:txBody>
      </p:sp>
      <p:pic>
        <p:nvPicPr>
          <p:cNvPr id="19" name="Picture 18">
            <a:extLst>
              <a:ext uri="{FF2B5EF4-FFF2-40B4-BE49-F238E27FC236}">
                <a16:creationId xmlns:a16="http://schemas.microsoft.com/office/drawing/2014/main" id="{280E8FCD-099D-43D2-AE68-2CE95637825D}"/>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b="60665"/>
          <a:stretch/>
        </p:blipFill>
        <p:spPr>
          <a:xfrm>
            <a:off x="142876" y="3175056"/>
            <a:ext cx="8949733" cy="1800773"/>
          </a:xfrm>
          <a:prstGeom prst="rect">
            <a:avLst/>
          </a:prstGeom>
          <a:ln w="57150">
            <a:noFill/>
          </a:ln>
        </p:spPr>
      </p:pic>
      <p:sp>
        <p:nvSpPr>
          <p:cNvPr id="4" name="Rectangle 3">
            <a:extLst>
              <a:ext uri="{FF2B5EF4-FFF2-40B4-BE49-F238E27FC236}">
                <a16:creationId xmlns:a16="http://schemas.microsoft.com/office/drawing/2014/main" id="{7F492A1B-64C6-418F-8E6A-5D5B5BF927F4}"/>
              </a:ext>
            </a:extLst>
          </p:cNvPr>
          <p:cNvSpPr/>
          <p:nvPr/>
        </p:nvSpPr>
        <p:spPr>
          <a:xfrm>
            <a:off x="263253" y="3283205"/>
            <a:ext cx="8737871" cy="1584473"/>
          </a:xfrm>
          <a:prstGeom prst="rect">
            <a:avLst/>
          </a:prstGeom>
        </p:spPr>
        <p:txBody>
          <a:bodyPr wrap="square">
            <a:spAutoFit/>
          </a:bodyPr>
          <a:lstStyle/>
          <a:p>
            <a:pPr>
              <a:lnSpc>
                <a:spcPct val="150000"/>
              </a:lnSpc>
            </a:pPr>
            <a:r>
              <a:rPr lang="en-CA" sz="1100" b="1" dirty="0">
                <a:solidFill>
                  <a:schemeClr val="bg1"/>
                </a:solidFill>
              </a:rPr>
              <a:t>THE TECHNOLOGY </a:t>
            </a:r>
          </a:p>
          <a:p>
            <a:pPr>
              <a:lnSpc>
                <a:spcPct val="150000"/>
              </a:lnSpc>
            </a:pPr>
            <a:r>
              <a:rPr lang="en-CA" sz="1100" dirty="0">
                <a:solidFill>
                  <a:schemeClr val="bg1"/>
                </a:solidFill>
              </a:rPr>
              <a:t>The technology in surveillance solutions, Hardware and software, have drastically improved over time offering more advantages to businesses and enterprises. Achieving the benefits of advanced surveillance solutions requires the right mix of supporting technologies. BSTsecurity is concentrating its effort and research to update its products in an effective and efficient manner focusing on a shift toward proactivity in increasingly integrated sensing and feeds processing complimented by robust components which creates an autonomous surveillance solution. </a:t>
            </a:r>
          </a:p>
        </p:txBody>
      </p:sp>
      <p:pic>
        <p:nvPicPr>
          <p:cNvPr id="5" name="Picture 4">
            <a:extLst>
              <a:ext uri="{FF2B5EF4-FFF2-40B4-BE49-F238E27FC236}">
                <a16:creationId xmlns:a16="http://schemas.microsoft.com/office/drawing/2014/main" id="{8CB245AD-FD11-41BB-91B6-0E3A4B274EAA}"/>
              </a:ext>
            </a:extLst>
          </p:cNvPr>
          <p:cNvPicPr>
            <a:picLocks noChangeAspect="1"/>
          </p:cNvPicPr>
          <p:nvPr/>
        </p:nvPicPr>
        <p:blipFill>
          <a:blip r:embed="rId6"/>
          <a:stretch>
            <a:fillRect/>
          </a:stretch>
        </p:blipFill>
        <p:spPr>
          <a:xfrm>
            <a:off x="6582534" y="444429"/>
            <a:ext cx="2011854" cy="2286198"/>
          </a:xfrm>
          <a:prstGeom prst="rect">
            <a:avLst/>
          </a:prstGeom>
        </p:spPr>
      </p:pic>
    </p:spTree>
    <p:extLst>
      <p:ext uri="{BB962C8B-B14F-4D97-AF65-F5344CB8AC3E}">
        <p14:creationId xmlns:p14="http://schemas.microsoft.com/office/powerpoint/2010/main" val="183722023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48208110-BBC8-4D4D-9B48-1C4A3A66E03F}"/>
              </a:ext>
            </a:extLst>
          </p:cNvPr>
          <p:cNvPicPr>
            <a:picLocks noChangeAspect="1"/>
          </p:cNvPicPr>
          <p:nvPr/>
        </p:nvPicPr>
        <p:blipFill>
          <a:blip r:embed="rId3">
            <a:alphaModFix amt="35000"/>
          </a:blip>
          <a:stretch>
            <a:fillRect/>
          </a:stretch>
        </p:blipFill>
        <p:spPr>
          <a:xfrm>
            <a:off x="0" y="0"/>
            <a:ext cx="9093200" cy="5143500"/>
          </a:xfrm>
          <a:prstGeom prst="rect">
            <a:avLst/>
          </a:prstGeom>
        </p:spPr>
      </p:pic>
      <p:sp>
        <p:nvSpPr>
          <p:cNvPr id="242" name="Shape 242"/>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BEFC4422-E3A5-4CB8-A445-DDC41CC3F826}"/>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b="60665"/>
          <a:stretch/>
        </p:blipFill>
        <p:spPr>
          <a:xfrm>
            <a:off x="579769" y="646881"/>
            <a:ext cx="7984461" cy="3668231"/>
          </a:xfrm>
          <a:prstGeom prst="rect">
            <a:avLst/>
          </a:prstGeom>
          <a:ln w="57150">
            <a:noFill/>
          </a:ln>
        </p:spPr>
      </p:pic>
      <p:sp>
        <p:nvSpPr>
          <p:cNvPr id="3" name="Rectangle 2">
            <a:extLst>
              <a:ext uri="{FF2B5EF4-FFF2-40B4-BE49-F238E27FC236}">
                <a16:creationId xmlns:a16="http://schemas.microsoft.com/office/drawing/2014/main" id="{1F9F58D2-A06C-4F8D-B368-043DF42BC9CC}"/>
              </a:ext>
            </a:extLst>
          </p:cNvPr>
          <p:cNvSpPr/>
          <p:nvPr/>
        </p:nvSpPr>
        <p:spPr>
          <a:xfrm>
            <a:off x="783771" y="646881"/>
            <a:ext cx="7652657" cy="3361882"/>
          </a:xfrm>
          <a:prstGeom prst="rect">
            <a:avLst/>
          </a:prstGeom>
        </p:spPr>
        <p:txBody>
          <a:bodyPr wrap="square">
            <a:spAutoFit/>
          </a:bodyPr>
          <a:lstStyle/>
          <a:p>
            <a:pPr>
              <a:lnSpc>
                <a:spcPct val="150000"/>
              </a:lnSpc>
            </a:pPr>
            <a:r>
              <a:rPr lang="en-CA" sz="1100" dirty="0">
                <a:solidFill>
                  <a:schemeClr val="bg1"/>
                </a:solidFill>
              </a:rPr>
              <a:t>Examples includes:</a:t>
            </a:r>
          </a:p>
          <a:p>
            <a:pPr marL="171450" indent="-171450">
              <a:lnSpc>
                <a:spcPct val="150000"/>
              </a:lnSpc>
              <a:buFont typeface="Arial" panose="020B0604020202020204" pitchFamily="34" charset="0"/>
              <a:buChar char="•"/>
            </a:pPr>
            <a:r>
              <a:rPr lang="en-CA" sz="1100" dirty="0">
                <a:solidFill>
                  <a:schemeClr val="bg1"/>
                </a:solidFill>
              </a:rPr>
              <a:t>Low light Camera solution for night vision producing a high dynamic range image with few light photons. Equipped with enhanced lighting to capture images, better optics, improved algorithms and advanced sensors, low light cameras can create crystal clear video with vivid detail, even in total darkness.</a:t>
            </a:r>
          </a:p>
          <a:p>
            <a:pPr marL="171450" indent="-171450">
              <a:lnSpc>
                <a:spcPct val="150000"/>
              </a:lnSpc>
              <a:buFont typeface="Arial" panose="020B0604020202020204" pitchFamily="34" charset="0"/>
              <a:buChar char="•"/>
            </a:pPr>
            <a:r>
              <a:rPr lang="en-CA" sz="1100" dirty="0">
                <a:solidFill>
                  <a:schemeClr val="bg1"/>
                </a:solidFill>
              </a:rPr>
              <a:t>Camera Hardware to handle extreme weather conditions: -40 ~ +70 degrees Celsius. Operating in the most adverse environments, BSTsecurity is taking weather protection to the next level with surveillance systems that will best stand up to inclement weather, using the Ingress Protection enclosure IP67. </a:t>
            </a:r>
          </a:p>
          <a:p>
            <a:pPr marL="171450" indent="-171450">
              <a:lnSpc>
                <a:spcPct val="150000"/>
              </a:lnSpc>
              <a:buFont typeface="Arial" panose="020B0604020202020204" pitchFamily="34" charset="0"/>
              <a:buChar char="•"/>
            </a:pPr>
            <a:r>
              <a:rPr lang="en-CA" sz="1100" dirty="0">
                <a:solidFill>
                  <a:schemeClr val="bg1"/>
                </a:solidFill>
              </a:rPr>
              <a:t>Footage recording devices with the lowest market compression and massive petabytes of storage: Data storage plays a new and vital role in the security surveillance industry with regulations and requirements getting more and more sophisticated, as enterprise storage systems are starting to leave the terabyte behind, moving into petabytes.  Therefor BSTsecurity has implemented advanced video data compression known as H.265, to reduce HD streams to around 1Mb/s and produce a 4k compressed stream of around 4Mb/s, lowering the bandwidth and preserving a very high image quality, while staying completely aligned with the existing enterprise resources and infrastructure. </a:t>
            </a:r>
          </a:p>
        </p:txBody>
      </p:sp>
    </p:spTree>
    <p:extLst>
      <p:ext uri="{BB962C8B-B14F-4D97-AF65-F5344CB8AC3E}">
        <p14:creationId xmlns:p14="http://schemas.microsoft.com/office/powerpoint/2010/main" val="355011654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48232BD2-071E-44AB-BCDB-7F2C01C2AD08}"/>
              </a:ext>
            </a:extLst>
          </p:cNvPr>
          <p:cNvPicPr>
            <a:picLocks noChangeAspect="1"/>
          </p:cNvPicPr>
          <p:nvPr/>
        </p:nvPicPr>
        <p:blipFill>
          <a:blip r:embed="rId3">
            <a:alphaModFix amt="35000"/>
          </a:blip>
          <a:stretch>
            <a:fillRect/>
          </a:stretch>
        </p:blipFill>
        <p:spPr>
          <a:xfrm>
            <a:off x="0" y="0"/>
            <a:ext cx="9093200" cy="5143500"/>
          </a:xfrm>
          <a:prstGeom prst="rect">
            <a:avLst/>
          </a:prstGeom>
        </p:spPr>
      </p:pic>
      <p:sp>
        <p:nvSpPr>
          <p:cNvPr id="242" name="Shape 242"/>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BEFC4422-E3A5-4CB8-A445-DDC41CC3F826}"/>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b="60665"/>
          <a:stretch/>
        </p:blipFill>
        <p:spPr>
          <a:xfrm>
            <a:off x="492682" y="467267"/>
            <a:ext cx="7984461" cy="4044862"/>
          </a:xfrm>
          <a:prstGeom prst="rect">
            <a:avLst/>
          </a:prstGeom>
          <a:ln w="57150">
            <a:noFill/>
          </a:ln>
        </p:spPr>
      </p:pic>
      <p:sp>
        <p:nvSpPr>
          <p:cNvPr id="3" name="Rectangle 2">
            <a:extLst>
              <a:ext uri="{FF2B5EF4-FFF2-40B4-BE49-F238E27FC236}">
                <a16:creationId xmlns:a16="http://schemas.microsoft.com/office/drawing/2014/main" id="{1F9F58D2-A06C-4F8D-B368-043DF42BC9CC}"/>
              </a:ext>
            </a:extLst>
          </p:cNvPr>
          <p:cNvSpPr/>
          <p:nvPr/>
        </p:nvSpPr>
        <p:spPr>
          <a:xfrm>
            <a:off x="783769" y="554840"/>
            <a:ext cx="7402286" cy="3615798"/>
          </a:xfrm>
          <a:prstGeom prst="rect">
            <a:avLst/>
          </a:prstGeom>
        </p:spPr>
        <p:txBody>
          <a:bodyPr wrap="square">
            <a:spAutoFit/>
          </a:bodyPr>
          <a:lstStyle/>
          <a:p>
            <a:pPr marL="171450" indent="-171450">
              <a:lnSpc>
                <a:spcPct val="150000"/>
              </a:lnSpc>
              <a:buFont typeface="Arial" panose="020B0604020202020204" pitchFamily="34" charset="0"/>
              <a:buChar char="•"/>
            </a:pPr>
            <a:r>
              <a:rPr lang="en-CA" sz="1100" dirty="0">
                <a:solidFill>
                  <a:schemeClr val="bg1"/>
                </a:solidFill>
              </a:rPr>
              <a:t>AI Camera analytics such as tripwire object detection identification and classification. The development of artificial intelligence (AI) has aided its adoption in several industries, and the security market is increasingly looking to adopt AI applications, particularly in the case of deep learning algorithms in the video surveillance market, creating  organizational efficiencies and tools that automate security alerts and make it easier to respond to threats in real time, flag unusual activities, and identify faces in crowds. This advanced security need is becoming a big part of the solutions and advantages where BSTsecurity can compete in technological advancements. </a:t>
            </a:r>
          </a:p>
          <a:p>
            <a:pPr marL="171450" indent="-171450">
              <a:lnSpc>
                <a:spcPct val="150000"/>
              </a:lnSpc>
              <a:buFont typeface="Arial" panose="020B0604020202020204" pitchFamily="34" charset="0"/>
              <a:buChar char="•"/>
            </a:pPr>
            <a:r>
              <a:rPr lang="en-CA" sz="1100" dirty="0">
                <a:solidFill>
                  <a:schemeClr val="bg1"/>
                </a:solidFill>
              </a:rPr>
              <a:t>BSTsecurity will be one of the first few manufacturers in the CCTV field to present a new game-changing security camera development concept consisting of the  industry-standard open OS while preserving a high standards and specifications for the operating system, IoT infrastructure, and a collective approach for data security and privacy. This will differentiate the solutions we offer in a flooded market where we are witnessing a growing demand for smart video surveillance. This new innovation is based on IoT (The Internet of Things) meaning connecting network-enabled devices and exchanging data between them, it offers great potential for improving processes wherever information needs to be exchanged securely and quickly. It enables devices and adds much more value than they have had so far. For this, there is no better example than security cameras.</a:t>
            </a:r>
          </a:p>
        </p:txBody>
      </p:sp>
    </p:spTree>
    <p:extLst>
      <p:ext uri="{BB962C8B-B14F-4D97-AF65-F5344CB8AC3E}">
        <p14:creationId xmlns:p14="http://schemas.microsoft.com/office/powerpoint/2010/main" val="1315315047"/>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D658807B-DB86-432A-A889-96955EBCFEF2}"/>
              </a:ext>
            </a:extLst>
          </p:cNvPr>
          <p:cNvPicPr>
            <a:picLocks noChangeAspect="1"/>
          </p:cNvPicPr>
          <p:nvPr/>
        </p:nvPicPr>
        <p:blipFill rotWithShape="1">
          <a:blip r:embed="rId3">
            <a:alphaModFix amt="35000"/>
          </a:blip>
          <a:srcRect r="51348"/>
          <a:stretch/>
        </p:blipFill>
        <p:spPr>
          <a:xfrm>
            <a:off x="25400" y="0"/>
            <a:ext cx="4546600" cy="5143500"/>
          </a:xfrm>
          <a:prstGeom prst="rect">
            <a:avLst/>
          </a:prstGeom>
        </p:spPr>
      </p:pic>
      <p:sp>
        <p:nvSpPr>
          <p:cNvPr id="251" name="Shape 251"/>
          <p:cNvSpPr/>
          <p:nvPr/>
        </p:nvSpPr>
        <p:spPr>
          <a:xfrm>
            <a:off x="379519" y="1064884"/>
            <a:ext cx="3169329" cy="2098041"/>
          </a:xfrm>
          <a:prstGeom prst="rect">
            <a:avLst/>
          </a:prstGeom>
          <a:solidFill>
            <a:schemeClr val="bg1">
              <a:lumMod val="85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C00000"/>
              </a:buClr>
              <a:buSzPts val="1200"/>
              <a:buFont typeface="Calibri"/>
              <a:buNone/>
            </a:pPr>
            <a:r>
              <a:rPr lang="en" sz="1200" b="1" i="1" u="none" strike="noStrike" cap="none" dirty="0">
                <a:solidFill>
                  <a:srgbClr val="C00000"/>
                </a:solidFill>
                <a:latin typeface="Calibri"/>
                <a:ea typeface="Calibri"/>
                <a:cs typeface="Calibri"/>
                <a:sym typeface="Calibri"/>
              </a:rPr>
              <a:t>Based on a powerful processor and product design, BST PEHD supports multiple simultaneous operations.</a:t>
            </a:r>
          </a:p>
          <a:p>
            <a:pPr marL="0" marR="0" lvl="0" indent="0" algn="l" rtl="0">
              <a:lnSpc>
                <a:spcPct val="100000"/>
              </a:lnSpc>
              <a:spcBef>
                <a:spcPts val="0"/>
              </a:spcBef>
              <a:spcAft>
                <a:spcPts val="0"/>
              </a:spcAft>
              <a:buClr>
                <a:srgbClr val="C00000"/>
              </a:buClr>
              <a:buSzPts val="1200"/>
              <a:buFont typeface="Calibri"/>
              <a:buNone/>
            </a:pPr>
            <a:endParaRPr sz="1200" b="0" i="0" u="none" strike="noStrike" cap="none" dirty="0">
              <a:solidFill>
                <a:srgbClr val="C00000"/>
              </a:solidFill>
              <a:latin typeface="Calibri"/>
              <a:ea typeface="Calibri"/>
              <a:cs typeface="Calibri"/>
              <a:sym typeface="Calibri"/>
            </a:endParaRPr>
          </a:p>
          <a:p>
            <a:pPr lvl="0">
              <a:buClr>
                <a:schemeClr val="dk1"/>
              </a:buClr>
              <a:buSzPts val="1200"/>
            </a:pPr>
            <a:r>
              <a:rPr lang="en-CA" sz="1200" dirty="0">
                <a:solidFill>
                  <a:schemeClr val="dk1"/>
                </a:solidFill>
                <a:latin typeface="Calibri"/>
                <a:ea typeface="Calibri"/>
                <a:cs typeface="Calibri"/>
                <a:sym typeface="Calibri"/>
              </a:rPr>
              <a:t>BST-PEHD series is a powerful networked security solution with intelligent video analytics, delivering IP video monitoring surveillance. With an easy and simple configuration of IP cameras and programming setup, it allows users comfortably and gradually to transit from analog cameras to IP cameras. </a:t>
            </a:r>
            <a:endParaRPr sz="1200" b="0" i="0" u="none" strike="noStrike" cap="none" dirty="0">
              <a:solidFill>
                <a:schemeClr val="dk1"/>
              </a:solidFill>
              <a:latin typeface="Arial"/>
              <a:ea typeface="Arial"/>
              <a:cs typeface="Arial"/>
              <a:sym typeface="Arial"/>
            </a:endParaRPr>
          </a:p>
        </p:txBody>
      </p:sp>
      <p:sp>
        <p:nvSpPr>
          <p:cNvPr id="252" name="Shape 252"/>
          <p:cNvSpPr/>
          <p:nvPr/>
        </p:nvSpPr>
        <p:spPr>
          <a:xfrm>
            <a:off x="370717" y="167651"/>
            <a:ext cx="2737658" cy="588623"/>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rgbClr val="C00000"/>
              </a:buClr>
              <a:buSzPts val="1400"/>
              <a:buFont typeface="Arial"/>
              <a:buNone/>
            </a:pPr>
            <a:r>
              <a:rPr lang="en" sz="1400" b="1" i="0" u="none" strike="noStrike" cap="none" dirty="0">
                <a:solidFill>
                  <a:srgbClr val="C00000"/>
                </a:solidFill>
                <a:latin typeface="Arial"/>
                <a:ea typeface="Arial"/>
                <a:cs typeface="Arial"/>
                <a:sym typeface="Arial"/>
              </a:rPr>
              <a:t>BST</a:t>
            </a:r>
            <a:r>
              <a:rPr lang="en" sz="1400" b="0" i="0" u="none" strike="noStrike" cap="none" dirty="0">
                <a:solidFill>
                  <a:schemeClr val="dk1"/>
                </a:solidFill>
                <a:latin typeface="Arial"/>
                <a:ea typeface="Arial"/>
                <a:cs typeface="Arial"/>
                <a:sym typeface="Arial"/>
              </a:rPr>
              <a:t>-</a:t>
            </a:r>
            <a:r>
              <a:rPr lang="en" sz="1400" b="1" i="0" u="none" strike="noStrike" cap="none" dirty="0">
                <a:solidFill>
                  <a:schemeClr val="dk1"/>
                </a:solidFill>
                <a:latin typeface="Arial"/>
                <a:ea typeface="Arial"/>
                <a:cs typeface="Arial"/>
                <a:sym typeface="Arial"/>
              </a:rPr>
              <a:t>PEHD series</a:t>
            </a:r>
            <a:endParaRPr sz="11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900"/>
              <a:buFont typeface="Arial"/>
              <a:buNone/>
            </a:pPr>
            <a:r>
              <a:rPr lang="en" sz="900" b="1" i="0" u="none" strike="noStrike" cap="none" dirty="0">
                <a:solidFill>
                  <a:schemeClr val="dk1"/>
                </a:solidFill>
                <a:latin typeface="Arial"/>
                <a:ea typeface="Arial"/>
                <a:cs typeface="Arial"/>
                <a:sym typeface="Arial"/>
              </a:rPr>
              <a:t>(using </a:t>
            </a:r>
            <a:r>
              <a:rPr lang="en" sz="900" b="1" i="1" u="none" strike="noStrike" cap="none" dirty="0">
                <a:solidFill>
                  <a:schemeClr val="dk1"/>
                </a:solidFill>
                <a:latin typeface="Arial"/>
                <a:ea typeface="Arial"/>
                <a:cs typeface="Arial"/>
                <a:sym typeface="Arial"/>
              </a:rPr>
              <a:t>Video Analytics software Technologies) </a:t>
            </a:r>
            <a:endParaRPr sz="900" b="0" i="1" u="none" strike="noStrike" cap="none" dirty="0">
              <a:solidFill>
                <a:schemeClr val="dk1"/>
              </a:solidFill>
              <a:latin typeface="Arial"/>
              <a:ea typeface="Arial"/>
              <a:cs typeface="Arial"/>
              <a:sym typeface="Arial"/>
            </a:endParaRPr>
          </a:p>
        </p:txBody>
      </p:sp>
      <p:sp>
        <p:nvSpPr>
          <p:cNvPr id="253" name="Shape 253"/>
          <p:cNvSpPr/>
          <p:nvPr/>
        </p:nvSpPr>
        <p:spPr>
          <a:xfrm>
            <a:off x="4684623" y="3016872"/>
            <a:ext cx="2035105" cy="1125542"/>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900"/>
              <a:buFont typeface="Arial"/>
              <a:buNone/>
            </a:pPr>
            <a:r>
              <a:rPr lang="en" sz="900" b="1" i="0" u="none" strike="noStrike" cap="none" dirty="0">
                <a:solidFill>
                  <a:schemeClr val="dk1"/>
                </a:solidFill>
                <a:latin typeface="Arial"/>
                <a:ea typeface="Arial"/>
                <a:cs typeface="Arial"/>
                <a:sym typeface="Arial"/>
              </a:rPr>
              <a:t>Object Detection</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en" sz="800" b="0" i="0" u="none" strike="noStrike" cap="none" dirty="0">
                <a:solidFill>
                  <a:schemeClr val="dk1"/>
                </a:solidFill>
                <a:latin typeface="Arial"/>
                <a:ea typeface="Arial"/>
                <a:cs typeface="Arial"/>
                <a:sym typeface="Arial"/>
              </a:rPr>
              <a:t>Moving objects in the view area are detected and classified under three categories: persons, vehicles and other objects. These detections are used to control PTZ cameras, trigger recording and send alarms signals.</a:t>
            </a:r>
            <a:endParaRPr sz="800" b="0" i="0" u="none" strike="noStrike" cap="none" dirty="0">
              <a:solidFill>
                <a:schemeClr val="dk1"/>
              </a:solidFill>
              <a:latin typeface="Calibri"/>
              <a:ea typeface="Calibri"/>
              <a:cs typeface="Calibri"/>
              <a:sym typeface="Calibri"/>
            </a:endParaRPr>
          </a:p>
        </p:txBody>
      </p:sp>
      <p:sp>
        <p:nvSpPr>
          <p:cNvPr id="255" name="Shape 255"/>
          <p:cNvSpPr/>
          <p:nvPr/>
        </p:nvSpPr>
        <p:spPr>
          <a:xfrm>
            <a:off x="4684623" y="4298567"/>
            <a:ext cx="4250130" cy="573236"/>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en" sz="900" b="1" i="0" u="none" strike="noStrike" cap="none" dirty="0">
                <a:solidFill>
                  <a:schemeClr val="dk1"/>
                </a:solidFill>
                <a:latin typeface="Calibri"/>
                <a:ea typeface="Calibri"/>
                <a:cs typeface="Calibri"/>
                <a:sym typeface="Calibri"/>
              </a:rPr>
              <a:t>Remote Access</a:t>
            </a:r>
            <a:endParaRPr sz="900" b="0" i="0" u="none" strike="noStrike" cap="none" dirty="0">
              <a:solidFill>
                <a:schemeClr val="dk1"/>
              </a:solidFill>
              <a:sym typeface="Arial"/>
            </a:endParaRPr>
          </a:p>
          <a:p>
            <a:pPr marL="0" marR="0" lvl="0" indent="0" algn="l" rtl="0">
              <a:lnSpc>
                <a:spcPct val="100000"/>
              </a:lnSpc>
              <a:spcBef>
                <a:spcPts val="0"/>
              </a:spcBef>
              <a:spcAft>
                <a:spcPts val="0"/>
              </a:spcAft>
              <a:buClr>
                <a:schemeClr val="dk1"/>
              </a:buClr>
              <a:buSzPts val="1100"/>
              <a:buFont typeface="Calibri"/>
              <a:buNone/>
            </a:pPr>
            <a:r>
              <a:rPr lang="en" sz="800" b="0" i="0" u="none" strike="noStrike" cap="none" dirty="0">
                <a:solidFill>
                  <a:schemeClr val="dk1"/>
                </a:solidFill>
                <a:latin typeface="Calibri"/>
                <a:ea typeface="Calibri"/>
                <a:cs typeface="Calibri"/>
                <a:sym typeface="Calibri"/>
              </a:rPr>
              <a:t>The BST-PEHD system offers a complete remote access software client based on Windows. Remote live view is also available for iPhone smartphones and iPad tablets</a:t>
            </a:r>
            <a:r>
              <a:rPr lang="en" sz="800" b="1" i="0" u="none" strike="noStrike" cap="none" dirty="0">
                <a:solidFill>
                  <a:schemeClr val="dk1"/>
                </a:solidFill>
                <a:latin typeface="Calibri"/>
                <a:ea typeface="Calibri"/>
                <a:cs typeface="Calibri"/>
                <a:sym typeface="Calibri"/>
              </a:rPr>
              <a:t>.</a:t>
            </a:r>
            <a:endParaRPr sz="800" b="0" i="0" u="none" strike="noStrike" cap="none" dirty="0">
              <a:solidFill>
                <a:srgbClr val="000000"/>
              </a:solidFill>
              <a:sym typeface="Arial"/>
            </a:endParaRPr>
          </a:p>
        </p:txBody>
      </p:sp>
      <p:sp>
        <p:nvSpPr>
          <p:cNvPr id="262" name="Shape 262"/>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sp>
        <p:nvSpPr>
          <p:cNvPr id="16" name="Shape 254">
            <a:extLst>
              <a:ext uri="{FF2B5EF4-FFF2-40B4-BE49-F238E27FC236}">
                <a16:creationId xmlns:a16="http://schemas.microsoft.com/office/drawing/2014/main" id="{3E765249-1EA1-45CB-B203-485A9D1A7D05}"/>
              </a:ext>
            </a:extLst>
          </p:cNvPr>
          <p:cNvSpPr/>
          <p:nvPr/>
        </p:nvSpPr>
        <p:spPr>
          <a:xfrm>
            <a:off x="4669946" y="127078"/>
            <a:ext cx="2035105" cy="2718974"/>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7000"/>
              </a:lnSpc>
              <a:spcBef>
                <a:spcPts val="0"/>
              </a:spcBef>
              <a:spcAft>
                <a:spcPts val="0"/>
              </a:spcAft>
              <a:buClr>
                <a:schemeClr val="lt1"/>
              </a:buClr>
              <a:buSzPts val="900"/>
              <a:buFont typeface="Calibri"/>
              <a:buNone/>
            </a:pPr>
            <a:r>
              <a:rPr lang="en" sz="900" b="1" i="0" u="none" strike="noStrike" cap="none" dirty="0">
                <a:solidFill>
                  <a:schemeClr val="dk1"/>
                </a:solidFill>
                <a:latin typeface="Calibri"/>
                <a:ea typeface="Calibri"/>
                <a:cs typeface="Calibri"/>
                <a:sym typeface="Calibri"/>
              </a:rPr>
              <a:t>Intelligent control of PTZ cameras</a:t>
            </a:r>
            <a:endParaRPr sz="1100" b="0" i="0" u="none" strike="noStrike" cap="none" dirty="0">
              <a:solidFill>
                <a:schemeClr val="dk1"/>
              </a:solidFill>
              <a:latin typeface="Arial"/>
              <a:ea typeface="Arial"/>
              <a:cs typeface="Arial"/>
              <a:sym typeface="Arial"/>
            </a:endParaRPr>
          </a:p>
          <a:p>
            <a:pPr lvl="0">
              <a:lnSpc>
                <a:spcPct val="107000"/>
              </a:lnSpc>
              <a:buClr>
                <a:schemeClr val="dk1"/>
              </a:buClr>
              <a:buSzPts val="800"/>
            </a:pPr>
            <a:r>
              <a:rPr lang="en-CA" sz="800" dirty="0">
                <a:solidFill>
                  <a:schemeClr val="dk1"/>
                </a:solidFill>
                <a:latin typeface="Calibri"/>
                <a:ea typeface="Calibri"/>
                <a:cs typeface="Calibri"/>
                <a:sym typeface="Calibri"/>
              </a:rPr>
              <a:t>The BST-PEHD system offers an advanced video intelligence solution for surveillance of outdoor areas using PTZ and stationary cameras.</a:t>
            </a:r>
          </a:p>
          <a:p>
            <a:pPr lvl="0">
              <a:lnSpc>
                <a:spcPct val="107000"/>
              </a:lnSpc>
              <a:buClr>
                <a:schemeClr val="dk1"/>
              </a:buClr>
              <a:buSzPts val="800"/>
            </a:pPr>
            <a:r>
              <a:rPr lang="en-CA" sz="800" dirty="0">
                <a:solidFill>
                  <a:schemeClr val="dk1"/>
                </a:solidFill>
                <a:latin typeface="Calibri"/>
                <a:ea typeface="Calibri"/>
                <a:cs typeface="Calibri"/>
                <a:sym typeface="Calibri"/>
              </a:rPr>
              <a:t>With a proprietary technology called </a:t>
            </a:r>
          </a:p>
          <a:p>
            <a:pPr lvl="0">
              <a:lnSpc>
                <a:spcPct val="107000"/>
              </a:lnSpc>
              <a:buClr>
                <a:schemeClr val="dk1"/>
              </a:buClr>
              <a:buSzPts val="800"/>
            </a:pPr>
            <a:r>
              <a:rPr lang="en-CA" sz="800" dirty="0">
                <a:solidFill>
                  <a:schemeClr val="dk1"/>
                </a:solidFill>
                <a:latin typeface="Calibri"/>
                <a:ea typeface="Calibri"/>
                <a:cs typeface="Calibri"/>
                <a:sym typeface="Calibri"/>
              </a:rPr>
              <a:t>«</a:t>
            </a:r>
            <a:r>
              <a:rPr lang="en-CA" sz="800" dirty="0" err="1">
                <a:solidFill>
                  <a:schemeClr val="dk1"/>
                </a:solidFill>
                <a:latin typeface="Calibri"/>
                <a:ea typeface="Calibri"/>
                <a:cs typeface="Calibri"/>
                <a:sym typeface="Calibri"/>
              </a:rPr>
              <a:t>MultiTrack</a:t>
            </a:r>
            <a:r>
              <a:rPr lang="en-CA" sz="800" dirty="0">
                <a:solidFill>
                  <a:schemeClr val="dk1"/>
                </a:solidFill>
                <a:latin typeface="Calibri"/>
                <a:ea typeface="Calibri"/>
                <a:cs typeface="Calibri"/>
                <a:sym typeface="Calibri"/>
              </a:rPr>
              <a:t>», the BST-PEHD controller uses video analytics to detect various types of moving objects on fixed cameras. From the detections, it drives a motorized PTZ camera to follow and zoom on objects of interest to capture close-up images that can facilitate the identification of persons or vehicles.</a:t>
            </a:r>
          </a:p>
          <a:p>
            <a:pPr lvl="0">
              <a:lnSpc>
                <a:spcPct val="107000"/>
              </a:lnSpc>
              <a:buClr>
                <a:schemeClr val="dk1"/>
              </a:buClr>
              <a:buSzPts val="800"/>
            </a:pPr>
            <a:r>
              <a:rPr lang="en-CA" sz="800" dirty="0">
                <a:solidFill>
                  <a:schemeClr val="dk1"/>
                </a:solidFill>
                <a:latin typeface="Calibri"/>
                <a:ea typeface="Calibri"/>
                <a:cs typeface="Calibri"/>
                <a:sym typeface="Calibri"/>
              </a:rPr>
              <a:t>BST-PEHD offers an ideal solution for monitoring large outdoor areas by providing an active and autonomous mean to control PTZ cameras, without the intervention of an operator.</a:t>
            </a:r>
            <a:endParaRPr sz="800" b="0" i="0" u="none" strike="noStrike" cap="none" dirty="0">
              <a:solidFill>
                <a:srgbClr val="000000"/>
              </a:solidFill>
              <a:latin typeface="Arial"/>
              <a:ea typeface="Arial"/>
              <a:cs typeface="Arial"/>
              <a:sym typeface="Arial"/>
            </a:endParaRPr>
          </a:p>
        </p:txBody>
      </p:sp>
      <p:sp>
        <p:nvSpPr>
          <p:cNvPr id="17" name="Shape 256">
            <a:extLst>
              <a:ext uri="{FF2B5EF4-FFF2-40B4-BE49-F238E27FC236}">
                <a16:creationId xmlns:a16="http://schemas.microsoft.com/office/drawing/2014/main" id="{D2823282-86CD-4586-867E-4F067B6DDFEA}"/>
              </a:ext>
            </a:extLst>
          </p:cNvPr>
          <p:cNvSpPr/>
          <p:nvPr/>
        </p:nvSpPr>
        <p:spPr>
          <a:xfrm>
            <a:off x="6878678" y="2039407"/>
            <a:ext cx="2035106" cy="2154907"/>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7000"/>
              </a:lnSpc>
              <a:spcBef>
                <a:spcPts val="0"/>
              </a:spcBef>
              <a:spcAft>
                <a:spcPts val="0"/>
              </a:spcAft>
              <a:buClr>
                <a:schemeClr val="lt1"/>
              </a:buClr>
              <a:buSzPts val="900"/>
              <a:buFont typeface="Calibri"/>
              <a:buNone/>
            </a:pPr>
            <a:r>
              <a:rPr lang="en" sz="900" b="1" i="0" u="none" strike="noStrike" cap="none" dirty="0">
                <a:solidFill>
                  <a:schemeClr val="dk1"/>
                </a:solidFill>
                <a:latin typeface="Calibri"/>
                <a:ea typeface="Calibri"/>
                <a:cs typeface="Calibri"/>
                <a:sym typeface="Calibri"/>
              </a:rPr>
              <a:t>Video Analytics</a:t>
            </a:r>
            <a:endParaRPr sz="1100" b="0" i="0" u="none" strike="noStrike" cap="none" dirty="0">
              <a:solidFill>
                <a:schemeClr val="dk1"/>
              </a:solidFill>
              <a:latin typeface="Arial"/>
              <a:ea typeface="Arial"/>
              <a:cs typeface="Arial"/>
              <a:sym typeface="Arial"/>
            </a:endParaRPr>
          </a:p>
          <a:p>
            <a:pPr lvl="0">
              <a:lnSpc>
                <a:spcPct val="107000"/>
              </a:lnSpc>
              <a:buClr>
                <a:schemeClr val="dk1"/>
              </a:buClr>
              <a:buSzPts val="800"/>
            </a:pPr>
            <a:r>
              <a:rPr lang="en-CA" sz="800" dirty="0">
                <a:solidFill>
                  <a:schemeClr val="dk1"/>
                </a:solidFill>
                <a:latin typeface="Calibri"/>
                <a:ea typeface="Calibri"/>
                <a:cs typeface="Calibri"/>
                <a:sym typeface="Calibri"/>
              </a:rPr>
              <a:t>In addition to detecting and classifying moving objects, BST-PEHD uses video analytics to increase the reliability of detection in contexts of remote or alarm central surveillance. Intelligent filters and special functions enable to reject most false detections caused by light reflections, oscillating trees, and other outdoor phenomena. Moreover, a specific function enables to designate “passage zones” where priority zooming enables to capture systematically close-up images of license plates or pedestrian faces.</a:t>
            </a:r>
            <a:endParaRPr sz="1100" b="0" i="0" u="none" strike="noStrike" cap="none" dirty="0">
              <a:solidFill>
                <a:srgbClr val="000000"/>
              </a:solidFill>
              <a:latin typeface="Arial"/>
              <a:ea typeface="Arial"/>
              <a:cs typeface="Arial"/>
              <a:sym typeface="Arial"/>
            </a:endParaRPr>
          </a:p>
        </p:txBody>
      </p:sp>
      <p:sp>
        <p:nvSpPr>
          <p:cNvPr id="18" name="Shape 257">
            <a:extLst>
              <a:ext uri="{FF2B5EF4-FFF2-40B4-BE49-F238E27FC236}">
                <a16:creationId xmlns:a16="http://schemas.microsoft.com/office/drawing/2014/main" id="{EFAE2BCC-2212-431D-A73E-AA0142C95604}"/>
              </a:ext>
            </a:extLst>
          </p:cNvPr>
          <p:cNvSpPr/>
          <p:nvPr/>
        </p:nvSpPr>
        <p:spPr>
          <a:xfrm>
            <a:off x="6884970" y="148424"/>
            <a:ext cx="2035105" cy="1668262"/>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900"/>
              <a:buFont typeface="Calibri"/>
              <a:buNone/>
            </a:pPr>
            <a:r>
              <a:rPr lang="en" sz="900" b="1" i="0" u="none" strike="noStrike" cap="none" dirty="0">
                <a:solidFill>
                  <a:schemeClr val="dk1"/>
                </a:solidFill>
                <a:latin typeface="Calibri"/>
                <a:ea typeface="Calibri"/>
                <a:cs typeface="Calibri"/>
                <a:sym typeface="Calibri"/>
              </a:rPr>
              <a:t>Mode Multi Track</a:t>
            </a:r>
            <a:endParaRPr sz="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Calibri"/>
              <a:buNone/>
            </a:pPr>
            <a:r>
              <a:rPr lang="en" sz="800" b="0" i="0" u="none" strike="noStrike" cap="none" dirty="0">
                <a:solidFill>
                  <a:schemeClr val="dk1"/>
                </a:solidFill>
                <a:latin typeface="Calibri"/>
                <a:ea typeface="Calibri"/>
                <a:cs typeface="Calibri"/>
                <a:sym typeface="Calibri"/>
              </a:rPr>
              <a:t>In Multi Track mode, fixed cameras are used to detect and analyze objects in the area under surveillance. From this detection, the Pan/Tilt/Zoom camera is driven to track and zoom on objects of interest. Priorities can be configured based on object types and based on areas of interest. One PTZ camera can work in collaboration with up to fifteen fixed cameras to monitor a large outdoor area.</a:t>
            </a:r>
            <a:endParaRPr sz="800" b="0" i="0" u="none" strike="noStrike" cap="none" dirty="0">
              <a:solidFill>
                <a:schemeClr val="dk1"/>
              </a:solidFill>
              <a:latin typeface="Calibri"/>
              <a:ea typeface="Calibri"/>
              <a:cs typeface="Calibri"/>
              <a:sym typeface="Calibri"/>
            </a:endParaRPr>
          </a:p>
        </p:txBody>
      </p:sp>
      <p:pic>
        <p:nvPicPr>
          <p:cNvPr id="28" name="Picture 27">
            <a:extLst>
              <a:ext uri="{FF2B5EF4-FFF2-40B4-BE49-F238E27FC236}">
                <a16:creationId xmlns:a16="http://schemas.microsoft.com/office/drawing/2014/main" id="{AF674007-96BD-4B97-874D-65F79C11E6EF}"/>
              </a:ext>
            </a:extLst>
          </p:cNvPr>
          <p:cNvPicPr>
            <a:picLocks noChangeAspect="1"/>
          </p:cNvPicPr>
          <p:nvPr/>
        </p:nvPicPr>
        <p:blipFill rotWithShape="1">
          <a:blip r:embed="rId4">
            <a:extLst>
              <a:ext uri="{28A0092B-C50C-407E-A947-70E740481C1C}">
                <a14:useLocalDpi xmlns:a14="http://schemas.microsoft.com/office/drawing/2010/main" val="0"/>
              </a:ext>
            </a:extLst>
          </a:blip>
          <a:srcRect l="7189" t="23601" r="29758" b="24558"/>
          <a:stretch/>
        </p:blipFill>
        <p:spPr>
          <a:xfrm>
            <a:off x="370717" y="3098994"/>
            <a:ext cx="3186932" cy="173338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1000"/>
                                        <p:tgtEl>
                                          <p:spTgt spid="25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8F385212-7E0E-47EE-8334-8A926F03B444}"/>
              </a:ext>
            </a:extLst>
          </p:cNvPr>
          <p:cNvPicPr>
            <a:picLocks noChangeAspect="1"/>
          </p:cNvPicPr>
          <p:nvPr/>
        </p:nvPicPr>
        <p:blipFill>
          <a:blip r:embed="rId3">
            <a:alphaModFix amt="35000"/>
          </a:blip>
          <a:stretch>
            <a:fillRect/>
          </a:stretch>
        </p:blipFill>
        <p:spPr>
          <a:xfrm>
            <a:off x="0" y="0"/>
            <a:ext cx="9093200" cy="5143500"/>
          </a:xfrm>
          <a:prstGeom prst="rect">
            <a:avLst/>
          </a:prstGeom>
        </p:spPr>
      </p:pic>
      <p:pic>
        <p:nvPicPr>
          <p:cNvPr id="14" name="Picture 13">
            <a:extLst>
              <a:ext uri="{FF2B5EF4-FFF2-40B4-BE49-F238E27FC236}">
                <a16:creationId xmlns:a16="http://schemas.microsoft.com/office/drawing/2014/main" id="{191F6790-5376-4EAF-BE6C-F61BAAE825E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b="60665"/>
          <a:stretch/>
        </p:blipFill>
        <p:spPr>
          <a:xfrm>
            <a:off x="1" y="3534428"/>
            <a:ext cx="9143999" cy="1756511"/>
          </a:xfrm>
          <a:prstGeom prst="rect">
            <a:avLst/>
          </a:prstGeom>
        </p:spPr>
      </p:pic>
      <p:sp>
        <p:nvSpPr>
          <p:cNvPr id="267" name="Shape 267"/>
          <p:cNvSpPr/>
          <p:nvPr/>
        </p:nvSpPr>
        <p:spPr>
          <a:xfrm>
            <a:off x="114409" y="773880"/>
            <a:ext cx="3573225" cy="1437812"/>
          </a:xfrm>
          <a:prstGeom prst="rect">
            <a:avLst/>
          </a:prstGeom>
          <a:noFill/>
          <a:ln>
            <a:noFill/>
          </a:ln>
        </p:spPr>
        <p:txBody>
          <a:bodyPr spcFirstLastPara="1" wrap="square" lIns="68575" tIns="34275" rIns="68575" bIns="34275" anchor="t" anchorCtr="0">
            <a:noAutofit/>
          </a:bodyPr>
          <a:lstStyle/>
          <a:p>
            <a:pPr marL="127000" lvl="0" indent="-120650">
              <a:buClr>
                <a:srgbClr val="333333"/>
              </a:buClr>
              <a:buSzPts val="900"/>
              <a:buFont typeface="Noto Sans Symbols"/>
              <a:buChar char="➢"/>
            </a:pPr>
            <a:r>
              <a:rPr lang="en-CA" sz="900" dirty="0">
                <a:solidFill>
                  <a:srgbClr val="333333"/>
                </a:solidFill>
                <a:latin typeface="Calibri"/>
                <a:ea typeface="Calibri"/>
                <a:cs typeface="Calibri"/>
                <a:sym typeface="Calibri"/>
              </a:rPr>
              <a:t>The ECV4000 series offers quality and stability for optimum profitability, thanks to its high-performance microprocessor. Designed for small to mid-sized applications, it offers a variety of features including Smart Search, Intelligent Recording System, Penta-Plex (Live Recording, Playback, Backup and Remote Access). It also simplifies camera installation with simple plug-and-play. The ECV4000 series supports the intelligent analysis process up to 80 channels optimized by its structure: it performs several operations while the system monitors and records.</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268" name="Shape 268"/>
          <p:cNvSpPr/>
          <p:nvPr/>
        </p:nvSpPr>
        <p:spPr>
          <a:xfrm>
            <a:off x="331880" y="193550"/>
            <a:ext cx="2772199" cy="27741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C00000"/>
              </a:buClr>
              <a:buSzPts val="1400"/>
              <a:buFont typeface="Arial"/>
              <a:buNone/>
            </a:pPr>
            <a:r>
              <a:rPr lang="en" sz="1400" b="1" i="0" u="none" strike="noStrike" cap="none" dirty="0">
                <a:solidFill>
                  <a:srgbClr val="C00000"/>
                </a:solidFill>
                <a:latin typeface="Arial"/>
                <a:ea typeface="Arial"/>
                <a:cs typeface="Arial"/>
                <a:sym typeface="Arial"/>
              </a:rPr>
              <a:t>BST</a:t>
            </a:r>
            <a:r>
              <a:rPr lang="en" sz="1400" b="0" i="0" u="none" strike="noStrike" cap="none" dirty="0">
                <a:solidFill>
                  <a:schemeClr val="dk1"/>
                </a:solidFill>
                <a:latin typeface="Arial"/>
                <a:ea typeface="Arial"/>
                <a:cs typeface="Arial"/>
                <a:sym typeface="Arial"/>
              </a:rPr>
              <a:t>-</a:t>
            </a:r>
            <a:r>
              <a:rPr lang="en" sz="1500" b="1" i="0" u="none" strike="noStrike" cap="none" dirty="0">
                <a:solidFill>
                  <a:schemeClr val="dk1"/>
                </a:solidFill>
                <a:latin typeface="Calibri"/>
                <a:ea typeface="Calibri"/>
                <a:cs typeface="Calibri"/>
                <a:sym typeface="Calibri"/>
              </a:rPr>
              <a:t>4000</a:t>
            </a:r>
            <a:r>
              <a:rPr lang="en" sz="1500" b="0" i="0" u="none" strike="noStrike" cap="none" dirty="0">
                <a:solidFill>
                  <a:schemeClr val="dk1"/>
                </a:solidFill>
                <a:latin typeface="Calibri"/>
                <a:ea typeface="Calibri"/>
                <a:cs typeface="Calibri"/>
                <a:sym typeface="Calibri"/>
              </a:rPr>
              <a:t> </a:t>
            </a:r>
            <a:r>
              <a:rPr lang="en" sz="1500" b="1" i="0" u="none" strike="noStrike" cap="none" dirty="0">
                <a:solidFill>
                  <a:schemeClr val="dk1"/>
                </a:solidFill>
                <a:latin typeface="Arial"/>
                <a:ea typeface="Arial"/>
                <a:cs typeface="Arial"/>
                <a:sym typeface="Arial"/>
              </a:rPr>
              <a:t>series </a:t>
            </a:r>
            <a:endParaRPr sz="1500" b="0" i="0" u="none" strike="noStrike" cap="none" dirty="0">
              <a:solidFill>
                <a:schemeClr val="dk1"/>
              </a:solidFill>
              <a:latin typeface="Arial"/>
              <a:ea typeface="Arial"/>
              <a:cs typeface="Arial"/>
              <a:sym typeface="Arial"/>
            </a:endParaRPr>
          </a:p>
        </p:txBody>
      </p:sp>
      <p:sp>
        <p:nvSpPr>
          <p:cNvPr id="270" name="Shape 270"/>
          <p:cNvSpPr/>
          <p:nvPr/>
        </p:nvSpPr>
        <p:spPr>
          <a:xfrm>
            <a:off x="215540" y="3534428"/>
            <a:ext cx="4746833" cy="1464227"/>
          </a:xfrm>
          <a:prstGeom prst="rect">
            <a:avLst/>
          </a:prstGeom>
          <a:noFill/>
          <a:ln>
            <a:noFill/>
          </a:ln>
        </p:spPr>
        <p:txBody>
          <a:bodyPr spcFirstLastPara="1" wrap="square" lIns="68575" tIns="34275" rIns="68575" bIns="34275" anchor="t" anchorCtr="0">
            <a:noAutofit/>
          </a:bodyPr>
          <a:lstStyle/>
          <a:p>
            <a:pPr lvl="0">
              <a:lnSpc>
                <a:spcPct val="150000"/>
              </a:lnSpc>
              <a:buClr>
                <a:srgbClr val="7F7F7F"/>
              </a:buClr>
              <a:buSzPts val="800"/>
            </a:pPr>
            <a:r>
              <a:rPr lang="en" sz="900" b="1" dirty="0">
                <a:solidFill>
                  <a:schemeClr val="bg1"/>
                </a:solidFill>
                <a:latin typeface="Calibri" panose="020F0502020204030204" pitchFamily="34" charset="0"/>
                <a:ea typeface="Calibri"/>
                <a:cs typeface="Calibri" panose="020F0502020204030204" pitchFamily="34" charset="0"/>
                <a:sym typeface="Calibri"/>
              </a:rPr>
              <a:t>Features </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Up to 40 ch Hot swap HDD</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live view, storage, and playback up to 12MP resolution</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HD Output</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HDMI and VGA independent outputs</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HDMI Video output at up to 4K (3840× 2160) resolution HD Storage</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8 SATA interfaces connectable for recording and backup, up to 10TB for each HDD</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2 self adaptive 10/100/1000 Mbps network interfaces</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VCA detection alarm</a:t>
            </a:r>
          </a:p>
          <a:p>
            <a:pPr marL="171450" lvl="0" indent="-171450">
              <a:buClr>
                <a:srgbClr val="7F7F7F"/>
              </a:buClr>
              <a:buSzPts val="800"/>
              <a:buFont typeface="Arial" panose="020B0604020202020204" pitchFamily="34" charset="0"/>
              <a:buChar char="•"/>
            </a:pPr>
            <a:r>
              <a:rPr lang="en-CA" sz="900" u="none" strike="noStrike" cap="none" dirty="0">
                <a:solidFill>
                  <a:schemeClr val="bg1"/>
                </a:solidFill>
                <a:latin typeface="Calibri" panose="020F0502020204030204" pitchFamily="34" charset="0"/>
                <a:ea typeface="Calibri"/>
                <a:cs typeface="Calibri" panose="020F0502020204030204" pitchFamily="34" charset="0"/>
                <a:sym typeface="Calibri"/>
              </a:rPr>
              <a:t>Smart search and playback</a:t>
            </a:r>
            <a:endParaRPr sz="90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273" name="Shape 273"/>
          <p:cNvSpPr/>
          <p:nvPr/>
        </p:nvSpPr>
        <p:spPr>
          <a:xfrm>
            <a:off x="4424384" y="1640341"/>
            <a:ext cx="4593971" cy="1403711"/>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 sz="900" b="1" i="0" u="none" strike="noStrike" cap="none" dirty="0">
                <a:solidFill>
                  <a:schemeClr val="dk1"/>
                </a:solidFill>
                <a:latin typeface="Arial"/>
                <a:ea typeface="Arial"/>
                <a:cs typeface="Arial"/>
                <a:sym typeface="Arial"/>
              </a:rPr>
              <a:t>Network &amp; Auxiliary Interface</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Ethernet: RJ-45 port(10/100M)</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Network Function: TTP,TCP/IP,UPNP,RTSP, UDP,SMTP,NTP,DHCP,DNS,IP Filter, PPPOE, DDNS, FTP, Alarm Server, IP search</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Remote Operation: Monitor, PTZ control, Playback, System setting, File download, Log information.</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USB Interface: 2 USB2.0 ports for mouse control &amp; backup</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RS232: Keyboard, PC communication</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RS485: PTZ control</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700"/>
              <a:buFont typeface="Calibri"/>
              <a:buNone/>
            </a:pPr>
            <a:endParaRPr sz="2700" b="0" i="0" u="none" strike="noStrike" cap="none" dirty="0">
              <a:solidFill>
                <a:schemeClr val="dk1"/>
              </a:solidFill>
              <a:latin typeface="Calibri"/>
              <a:ea typeface="Calibri"/>
              <a:cs typeface="Calibri"/>
              <a:sym typeface="Calibri"/>
            </a:endParaRPr>
          </a:p>
        </p:txBody>
      </p:sp>
      <p:sp>
        <p:nvSpPr>
          <p:cNvPr id="274" name="Shape 274"/>
          <p:cNvSpPr/>
          <p:nvPr/>
        </p:nvSpPr>
        <p:spPr>
          <a:xfrm>
            <a:off x="4424384" y="159412"/>
            <a:ext cx="4593972" cy="1272687"/>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00"/>
              <a:buFont typeface="Calibri"/>
              <a:buNone/>
            </a:pPr>
            <a:r>
              <a:rPr lang="en" sz="900" b="1" i="0" u="none" strike="noStrike" cap="none" dirty="0">
                <a:solidFill>
                  <a:schemeClr val="dk1"/>
                </a:solidFill>
                <a:latin typeface="Calibri"/>
                <a:ea typeface="Calibri"/>
                <a:cs typeface="Calibri"/>
                <a:sym typeface="Calibri"/>
              </a:rPr>
              <a:t>Playback &amp; Backup:</a:t>
            </a:r>
            <a:endParaRPr sz="900" b="1" i="0" u="none" strike="noStrike" cap="none" dirty="0">
              <a:solidFill>
                <a:schemeClr val="dk1"/>
              </a:solidFill>
              <a:latin typeface="Calibri"/>
              <a:ea typeface="Calibri"/>
              <a:cs typeface="Calibri"/>
              <a:sym typeface="Calibri"/>
            </a:endParaRPr>
          </a:p>
          <a:p>
            <a:pPr lvl="0">
              <a:buClr>
                <a:schemeClr val="dk1"/>
              </a:buClr>
              <a:buSzPts val="900"/>
            </a:pPr>
            <a:r>
              <a:rPr lang="en-CA" sz="900" dirty="0">
                <a:solidFill>
                  <a:schemeClr val="dk1"/>
                </a:solidFill>
                <a:latin typeface="Calibri"/>
                <a:ea typeface="Calibri"/>
                <a:cs typeface="Calibri"/>
                <a:sym typeface="Calibri"/>
              </a:rPr>
              <a:t>Synchronized Playback </a:t>
            </a:r>
          </a:p>
          <a:p>
            <a:pPr lvl="0">
              <a:buClr>
                <a:schemeClr val="dk1"/>
              </a:buClr>
              <a:buSzPts val="900"/>
            </a:pPr>
            <a:r>
              <a:rPr lang="en" sz="900" b="0" i="0" u="none" strike="noStrike" cap="none" dirty="0">
                <a:solidFill>
                  <a:schemeClr val="dk1"/>
                </a:solidFill>
                <a:latin typeface="Calibri"/>
                <a:ea typeface="Calibri"/>
                <a:cs typeface="Calibri"/>
                <a:sym typeface="Calibri"/>
              </a:rPr>
              <a:t>Search Mode: Time/Date/Alarm</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Playback Function: Play, Pause, Stop, Rewind, Fast play, Slow play, Next file, Previous file, Next camera, Previous Camera, Full screen, Repeat, Shuffle, Backup selection, Digital Zoom( any size)</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n" sz="900" b="0" i="0" u="none" strike="noStrike" cap="none" dirty="0">
                <a:solidFill>
                  <a:schemeClr val="dk1"/>
                </a:solidFill>
                <a:latin typeface="Calibri"/>
                <a:ea typeface="Calibri"/>
                <a:cs typeface="Calibri"/>
                <a:sym typeface="Calibri"/>
              </a:rPr>
              <a:t>Backup Mode: Flash drive/USB HDD/ USB CD&amp;DVD-RW/e SATA Device/Built-in SATA burner/Network download</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700"/>
              <a:buFont typeface="Calibri"/>
              <a:buNone/>
            </a:pPr>
            <a:endParaRPr sz="2700" b="0" i="0" u="none" strike="noStrike" cap="none" dirty="0">
              <a:solidFill>
                <a:schemeClr val="dk1"/>
              </a:solidFill>
              <a:latin typeface="Calibri"/>
              <a:ea typeface="Calibri"/>
              <a:cs typeface="Calibri"/>
              <a:sym typeface="Calibri"/>
            </a:endParaRPr>
          </a:p>
        </p:txBody>
      </p:sp>
      <p:sp>
        <p:nvSpPr>
          <p:cNvPr id="276" name="Shape 276"/>
          <p:cNvSpPr/>
          <p:nvPr/>
        </p:nvSpPr>
        <p:spPr>
          <a:xfrm>
            <a:off x="5028011" y="3519861"/>
            <a:ext cx="3900449" cy="1464227"/>
          </a:xfrm>
          <a:prstGeom prst="rect">
            <a:avLst/>
          </a:prstGeom>
          <a:noFill/>
          <a:ln>
            <a:noFill/>
          </a:ln>
        </p:spPr>
        <p:txBody>
          <a:bodyPr spcFirstLastPara="1" wrap="square" lIns="68575" tIns="34275" rIns="68575" bIns="34275" anchor="t" anchorCtr="0">
            <a:noAutofit/>
          </a:bodyPr>
          <a:lstStyle/>
          <a:p>
            <a:pPr marR="0" lvl="0" rtl="0">
              <a:spcBef>
                <a:spcPts val="0"/>
              </a:spcBef>
              <a:spcAft>
                <a:spcPts val="0"/>
              </a:spcAft>
              <a:buClr>
                <a:schemeClr val="dk1"/>
              </a:buClr>
              <a:buSzPts val="900"/>
            </a:pPr>
            <a:r>
              <a:rPr lang="en" sz="900" b="1" i="0" u="none" strike="noStrike" cap="none" dirty="0">
                <a:solidFill>
                  <a:schemeClr val="bg1"/>
                </a:solidFill>
                <a:latin typeface="Calibri"/>
                <a:ea typeface="Calibri"/>
                <a:cs typeface="Calibri"/>
                <a:sym typeface="Calibri"/>
              </a:rPr>
              <a:t>Recording:</a:t>
            </a:r>
            <a:endParaRPr sz="900" b="0" i="0" u="none" strike="noStrike" cap="none" dirty="0">
              <a:solidFill>
                <a:schemeClr val="bg1"/>
              </a:solidFill>
              <a:sym typeface="Arial"/>
            </a:endParaRPr>
          </a:p>
          <a:p>
            <a:pPr marL="171450" indent="-171450">
              <a:buClr>
                <a:schemeClr val="dk1"/>
              </a:buClr>
              <a:buSzPts val="900"/>
              <a:buFont typeface="Arial" panose="020B0604020202020204" pitchFamily="34" charset="0"/>
              <a:buChar char="•"/>
            </a:pPr>
            <a:r>
              <a:rPr lang="en-CA" sz="900" b="0" i="0" u="none" strike="noStrike" cap="none" dirty="0">
                <a:solidFill>
                  <a:schemeClr val="bg1"/>
                </a:solidFill>
                <a:latin typeface="Calibri"/>
                <a:ea typeface="Calibri"/>
                <a:cs typeface="Calibri"/>
                <a:sym typeface="Calibri"/>
              </a:rPr>
              <a:t>Decoding Format H.265/H.264</a:t>
            </a:r>
          </a:p>
          <a:p>
            <a:pPr marL="171450" indent="-171450">
              <a:buClr>
                <a:schemeClr val="dk1"/>
              </a:buClr>
              <a:buSzPts val="900"/>
              <a:buFont typeface="Arial" panose="020B0604020202020204" pitchFamily="34" charset="0"/>
              <a:buChar char="•"/>
            </a:pPr>
            <a:r>
              <a:rPr lang="en-CA" sz="900" b="0" i="0" u="none" strike="noStrike" cap="none" dirty="0">
                <a:solidFill>
                  <a:schemeClr val="bg1"/>
                </a:solidFill>
                <a:latin typeface="Calibri"/>
                <a:ea typeface="Calibri"/>
                <a:cs typeface="Calibri"/>
                <a:sym typeface="Calibri"/>
              </a:rPr>
              <a:t>Recording Resolution 12MP/8MP/6MP/5MP/4MP/3MP/ 1080 P/UXGA/720P/VGA/4CIF/DCIF/2CIF/CIF /QCIF</a:t>
            </a:r>
          </a:p>
          <a:p>
            <a:pPr marL="171450" indent="-171450">
              <a:buClr>
                <a:schemeClr val="dk1"/>
              </a:buClr>
              <a:buSzPts val="900"/>
              <a:buFont typeface="Arial" panose="020B0604020202020204" pitchFamily="34" charset="0"/>
              <a:buChar char="•"/>
            </a:pPr>
            <a:r>
              <a:rPr lang="en-CA" sz="900" b="0" i="0" u="none" strike="noStrike" cap="none" dirty="0">
                <a:solidFill>
                  <a:schemeClr val="bg1"/>
                </a:solidFill>
                <a:latin typeface="Calibri"/>
                <a:ea typeface="Calibri"/>
                <a:cs typeface="Calibri"/>
                <a:sym typeface="Calibri"/>
              </a:rPr>
              <a:t>Preview 3× 12MP, 4 × 8MP, 4 × 6MP, 5 × 5MP, 8× 4MP, 9 × 3MP, 16 × 1080P, 32 × 720P, 40× 4CIF</a:t>
            </a:r>
          </a:p>
          <a:p>
            <a:pPr marL="171450" indent="-171450">
              <a:buClr>
                <a:schemeClr val="dk1"/>
              </a:buClr>
              <a:buSzPts val="900"/>
              <a:buFont typeface="Arial" panose="020B0604020202020204" pitchFamily="34" charset="0"/>
              <a:buChar char="•"/>
            </a:pPr>
            <a:r>
              <a:rPr lang="en-CA" sz="900" b="0" i="0" u="none" strike="noStrike" cap="none" dirty="0">
                <a:solidFill>
                  <a:schemeClr val="bg1"/>
                </a:solidFill>
                <a:latin typeface="Calibri"/>
                <a:ea typeface="Calibri"/>
                <a:cs typeface="Calibri"/>
                <a:sym typeface="Calibri"/>
              </a:rPr>
              <a:t>Synchronized Playback 3× 12MP, 4 × 8MP, 4 × 6MP, 5 × 5MP, 8× 4MP, 9 × 3MP, 16 × 1080P, 16 × 720P</a:t>
            </a:r>
            <a:endParaRPr sz="900" b="0" i="0" u="none" strike="noStrike" cap="none" dirty="0">
              <a:solidFill>
                <a:schemeClr val="bg1"/>
              </a:solidFill>
              <a:sym typeface="Arial"/>
            </a:endParaRPr>
          </a:p>
        </p:txBody>
      </p:sp>
      <p:sp>
        <p:nvSpPr>
          <p:cNvPr id="277" name="Shape 277"/>
          <p:cNvSpPr/>
          <p:nvPr/>
        </p:nvSpPr>
        <p:spPr>
          <a:xfrm>
            <a:off x="315010" y="440139"/>
            <a:ext cx="3166973" cy="251367"/>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900"/>
              <a:buFont typeface="Arial"/>
              <a:buNone/>
            </a:pPr>
            <a:r>
              <a:rPr lang="en" sz="900" b="1" i="0" u="none" strike="noStrike" cap="none" dirty="0">
                <a:solidFill>
                  <a:schemeClr val="dk1"/>
                </a:solidFill>
                <a:latin typeface="Arial"/>
                <a:ea typeface="Arial"/>
                <a:cs typeface="Arial"/>
                <a:sym typeface="Arial"/>
              </a:rPr>
              <a:t>(reliable high performance stability and cost effective) </a:t>
            </a:r>
            <a:r>
              <a:rPr lang="en" sz="900" b="1" i="1" u="none" strike="noStrike" cap="none" dirty="0">
                <a:solidFill>
                  <a:schemeClr val="dk1"/>
                </a:solidFill>
                <a:latin typeface="Arial"/>
                <a:ea typeface="Arial"/>
                <a:cs typeface="Arial"/>
                <a:sym typeface="Arial"/>
              </a:rPr>
              <a:t> </a:t>
            </a:r>
            <a:endParaRPr sz="900" b="0" i="1" u="none" strike="noStrike" cap="none" dirty="0">
              <a:solidFill>
                <a:schemeClr val="dk1"/>
              </a:solidFill>
              <a:latin typeface="Arial"/>
              <a:ea typeface="Arial"/>
              <a:cs typeface="Arial"/>
              <a:sym typeface="Arial"/>
            </a:endParaRPr>
          </a:p>
        </p:txBody>
      </p:sp>
      <p:sp>
        <p:nvSpPr>
          <p:cNvPr id="278" name="Shape 278"/>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000000"/>
                </a:solidFill>
                <a:latin typeface="Arial"/>
                <a:ea typeface="Arial"/>
                <a:cs typeface="Arial"/>
                <a:sym typeface="Arial"/>
              </a:rPr>
              <a:t>BSTsecurity ©</a:t>
            </a:r>
            <a:endParaRPr sz="400" b="0" i="0" u="none" strike="noStrike" cap="none">
              <a:solidFill>
                <a:srgbClr val="000000"/>
              </a:solidFill>
              <a:latin typeface="Arial"/>
              <a:ea typeface="Arial"/>
              <a:cs typeface="Arial"/>
              <a:sym typeface="Arial"/>
            </a:endParaRPr>
          </a:p>
        </p:txBody>
      </p:sp>
      <p:pic>
        <p:nvPicPr>
          <p:cNvPr id="3" name="Picture 2" descr="A picture containing text, electronics&#10;&#10;Description automatically generated">
            <a:extLst>
              <a:ext uri="{FF2B5EF4-FFF2-40B4-BE49-F238E27FC236}">
                <a16:creationId xmlns:a16="http://schemas.microsoft.com/office/drawing/2014/main" id="{144E6BFD-5582-4AD9-A0D7-AB40DC557829}"/>
              </a:ext>
            </a:extLst>
          </p:cNvPr>
          <p:cNvPicPr>
            <a:picLocks noChangeAspect="1"/>
          </p:cNvPicPr>
          <p:nvPr/>
        </p:nvPicPr>
        <p:blipFill>
          <a:blip r:embed="rId6"/>
          <a:stretch>
            <a:fillRect/>
          </a:stretch>
        </p:blipFill>
        <p:spPr>
          <a:xfrm>
            <a:off x="603701" y="2110924"/>
            <a:ext cx="2878282" cy="1178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9" name="Picture 8">
            <a:extLst>
              <a:ext uri="{FF2B5EF4-FFF2-40B4-BE49-F238E27FC236}">
                <a16:creationId xmlns:a16="http://schemas.microsoft.com/office/drawing/2014/main" id="{3D486D8A-85C4-4E3D-B97F-1CEDB0AD4140}"/>
              </a:ext>
            </a:extLst>
          </p:cNvPr>
          <p:cNvPicPr>
            <a:picLocks noChangeAspect="1"/>
          </p:cNvPicPr>
          <p:nvPr/>
        </p:nvPicPr>
        <p:blipFill>
          <a:blip r:embed="rId3"/>
          <a:stretch>
            <a:fillRect/>
          </a:stretch>
        </p:blipFill>
        <p:spPr>
          <a:xfrm>
            <a:off x="0" y="0"/>
            <a:ext cx="9144000" cy="5143500"/>
          </a:xfrm>
          <a:prstGeom prst="rect">
            <a:avLst/>
          </a:prstGeom>
        </p:spPr>
      </p:pic>
      <p:sp>
        <p:nvSpPr>
          <p:cNvPr id="284" name="Shape 284"/>
          <p:cNvSpPr txBox="1">
            <a:spLocks noGrp="1"/>
          </p:cNvSpPr>
          <p:nvPr>
            <p:ph type="title"/>
          </p:nvPr>
        </p:nvSpPr>
        <p:spPr>
          <a:xfrm>
            <a:off x="331470" y="143835"/>
            <a:ext cx="8481060" cy="962257"/>
          </a:xfrm>
          <a:prstGeom prst="rect">
            <a:avLst/>
          </a:prstGeom>
          <a:solidFill>
            <a:schemeClr val="bg1">
              <a:lumMod val="85000"/>
            </a:schemeClr>
          </a:solidFill>
          <a:ln>
            <a:noFill/>
          </a:ln>
        </p:spPr>
        <p:txBody>
          <a:bodyPr spcFirstLastPara="1" wrap="square" lIns="68575" tIns="68575" rIns="68575" bIns="68575" anchor="ctr" anchorCtr="0">
            <a:noAutofit/>
          </a:bodyPr>
          <a:lstStyle/>
          <a:p>
            <a:pPr marL="0" marR="0" lvl="0" indent="0" algn="ctr" rtl="0">
              <a:lnSpc>
                <a:spcPct val="150000"/>
              </a:lnSpc>
              <a:spcBef>
                <a:spcPts val="0"/>
              </a:spcBef>
              <a:spcAft>
                <a:spcPts val="0"/>
              </a:spcAft>
              <a:buClr>
                <a:schemeClr val="dk1"/>
              </a:buClr>
              <a:buSzPts val="800"/>
              <a:buFont typeface="Arial"/>
              <a:buNone/>
            </a:pPr>
            <a:r>
              <a:rPr lang="en-CA" sz="2000" b="1" i="0" u="none" strike="noStrike" cap="none" dirty="0">
                <a:solidFill>
                  <a:schemeClr val="dk1"/>
                </a:solidFill>
                <a:latin typeface="Calibri"/>
                <a:ea typeface="Calibri"/>
                <a:cs typeface="Calibri"/>
                <a:sym typeface="Calibri"/>
              </a:rPr>
              <a:t> BST-ECV4080 and BST-ECV40160 </a:t>
            </a:r>
            <a:r>
              <a:rPr lang="en" sz="2000" b="1" i="0" u="none" strike="noStrike" cap="none" dirty="0">
                <a:solidFill>
                  <a:schemeClr val="dk1"/>
                </a:solidFill>
                <a:latin typeface="Calibri"/>
                <a:ea typeface="Calibri"/>
                <a:cs typeface="Calibri"/>
                <a:sym typeface="Calibri"/>
              </a:rPr>
              <a:t>H.265/264 240TB Hot Swap - Raid NVR</a:t>
            </a:r>
            <a:endParaRPr sz="2000" b="1" i="0" u="none" strike="noStrike" cap="none" dirty="0">
              <a:solidFill>
                <a:schemeClr val="dk1"/>
              </a:solidFill>
              <a:latin typeface="Calibri"/>
              <a:ea typeface="Calibri"/>
              <a:cs typeface="Calibri"/>
              <a:sym typeface="Calibri"/>
            </a:endParaRPr>
          </a:p>
        </p:txBody>
      </p:sp>
      <p:sp>
        <p:nvSpPr>
          <p:cNvPr id="286" name="Shape 286"/>
          <p:cNvSpPr txBox="1"/>
          <p:nvPr/>
        </p:nvSpPr>
        <p:spPr>
          <a:xfrm>
            <a:off x="3742957" y="3171560"/>
            <a:ext cx="4893535" cy="1319973"/>
          </a:xfrm>
          <a:prstGeom prst="rect">
            <a:avLst/>
          </a:prstGeom>
          <a:solidFill>
            <a:schemeClr val="bg1">
              <a:lumMod val="85000"/>
            </a:schemeClr>
          </a:solidFill>
          <a:ln>
            <a:solidFill>
              <a:schemeClr val="bg1">
                <a:lumMod val="85000"/>
              </a:schemeClr>
            </a:solidFill>
          </a:ln>
        </p:spPr>
        <p:txBody>
          <a:bodyPr spcFirstLastPara="1" wrap="square" lIns="68575" tIns="68575" rIns="68575" bIns="68575" anchor="t" anchorCtr="0">
            <a:noAutofit/>
          </a:bodyPr>
          <a:lstStyle/>
          <a:p>
            <a:pPr lvl="0">
              <a:buClr>
                <a:srgbClr val="000000"/>
              </a:buClr>
              <a:buSzPts val="1100"/>
            </a:pPr>
            <a:r>
              <a:rPr lang="en-CA" sz="1100" dirty="0">
                <a:latin typeface="Calibri"/>
                <a:ea typeface="Calibri"/>
                <a:cs typeface="Calibri"/>
                <a:sym typeface="Calibri"/>
              </a:rPr>
              <a:t>This unit has already proven itself in many commercial multi-projects and residential towers around the world, but was previously available only as a special order for large projects. It  has 120 days of real-time 24/7 recording at least 1080p 15FPS (No Motion ) often on hundreds of cameras in the same place. Multiple units can be used together to manage and register hundreds of cameras on the same system and integrate simultaneously with Galaxy Controls Access Systems and others.</a:t>
            </a:r>
            <a:br>
              <a:rPr lang="en" sz="900" b="0" i="0" u="none" strike="noStrike" cap="none" dirty="0">
                <a:solidFill>
                  <a:srgbClr val="000000"/>
                </a:solidFill>
                <a:latin typeface="Calibri"/>
                <a:ea typeface="Calibri"/>
                <a:cs typeface="Calibri"/>
                <a:sym typeface="Calibri"/>
              </a:rPr>
            </a:br>
            <a:endParaRPr sz="900" b="0" i="0" u="none" strike="noStrike" cap="none" dirty="0">
              <a:solidFill>
                <a:srgbClr val="000000"/>
              </a:solidFill>
              <a:latin typeface="Calibri"/>
              <a:ea typeface="Calibri"/>
              <a:cs typeface="Calibri"/>
              <a:sym typeface="Calibri"/>
            </a:endParaRPr>
          </a:p>
        </p:txBody>
      </p:sp>
      <p:grpSp>
        <p:nvGrpSpPr>
          <p:cNvPr id="288" name="Shape 288"/>
          <p:cNvGrpSpPr/>
          <p:nvPr/>
        </p:nvGrpSpPr>
        <p:grpSpPr>
          <a:xfrm>
            <a:off x="4660101" y="1602625"/>
            <a:ext cx="3271837" cy="1050131"/>
            <a:chOff x="6991350" y="4038256"/>
            <a:chExt cx="4362450" cy="1400175"/>
          </a:xfrm>
        </p:grpSpPr>
        <p:pic>
          <p:nvPicPr>
            <p:cNvPr id="289" name="Shape 289"/>
            <p:cNvPicPr preferRelativeResize="0"/>
            <p:nvPr/>
          </p:nvPicPr>
          <p:blipFill rotWithShape="1">
            <a:blip r:embed="rId4">
              <a:alphaModFix/>
            </a:blip>
            <a:srcRect/>
            <a:stretch/>
          </p:blipFill>
          <p:spPr>
            <a:xfrm>
              <a:off x="6991350" y="4038256"/>
              <a:ext cx="4362450" cy="1400175"/>
            </a:xfrm>
            <a:prstGeom prst="rect">
              <a:avLst/>
            </a:prstGeom>
            <a:noFill/>
            <a:ln>
              <a:noFill/>
            </a:ln>
          </p:spPr>
        </p:pic>
        <p:sp>
          <p:nvSpPr>
            <p:cNvPr id="290" name="Shape 290"/>
            <p:cNvSpPr txBox="1"/>
            <p:nvPr/>
          </p:nvSpPr>
          <p:spPr>
            <a:xfrm>
              <a:off x="7290032" y="4122111"/>
              <a:ext cx="989901" cy="16927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D8D8D8"/>
                </a:buClr>
                <a:buSzPts val="400"/>
                <a:buFont typeface="Arial"/>
                <a:buNone/>
              </a:pPr>
              <a:r>
                <a:rPr lang="en" sz="400" b="0" i="0" u="none" strike="noStrike" cap="none">
                  <a:solidFill>
                    <a:srgbClr val="D8D8D8"/>
                  </a:solidFill>
                  <a:latin typeface="Arial"/>
                  <a:ea typeface="Arial"/>
                  <a:cs typeface="Arial"/>
                  <a:sym typeface="Arial"/>
                </a:rPr>
                <a:t>BSTsecurity</a:t>
              </a:r>
              <a:endParaRPr sz="400" b="0" i="0" u="none" strike="noStrike" cap="none">
                <a:solidFill>
                  <a:srgbClr val="D8D8D8"/>
                </a:solidFill>
                <a:latin typeface="Arial"/>
                <a:ea typeface="Arial"/>
                <a:cs typeface="Arial"/>
                <a:sym typeface="Arial"/>
              </a:endParaRPr>
            </a:p>
          </p:txBody>
        </p:sp>
      </p:grpSp>
      <p:sp>
        <p:nvSpPr>
          <p:cNvPr id="291" name="Shape 291"/>
          <p:cNvSpPr txBox="1"/>
          <p:nvPr/>
        </p:nvSpPr>
        <p:spPr>
          <a:xfrm flipH="1">
            <a:off x="8708939" y="4995645"/>
            <a:ext cx="557290" cy="12695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dirty="0">
                <a:solidFill>
                  <a:srgbClr val="000000"/>
                </a:solidFill>
                <a:latin typeface="Arial"/>
                <a:ea typeface="Arial"/>
                <a:cs typeface="Arial"/>
                <a:sym typeface="Arial"/>
              </a:rPr>
              <a:t>BSTsecurity ©</a:t>
            </a:r>
            <a:endParaRPr sz="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90E37A18-5C4D-4E56-93C8-2396002B14FA}"/>
              </a:ext>
            </a:extLst>
          </p:cNvPr>
          <p:cNvSpPr/>
          <p:nvPr/>
        </p:nvSpPr>
        <p:spPr>
          <a:xfrm>
            <a:off x="507508" y="1544213"/>
            <a:ext cx="3050116" cy="3182859"/>
          </a:xfrm>
          <a:prstGeom prst="rect">
            <a:avLst/>
          </a:prstGeom>
          <a:solidFill>
            <a:schemeClr val="bg1">
              <a:lumMod val="85000"/>
            </a:schemeClr>
          </a:solidFill>
        </p:spPr>
        <p:txBody>
          <a:bodyPr wrap="square">
            <a:spAutoFit/>
          </a:bodyPr>
          <a:lstStyle/>
          <a:p>
            <a:pPr algn="ctr">
              <a:lnSpc>
                <a:spcPct val="150000"/>
              </a:lnSpc>
            </a:pPr>
            <a:r>
              <a:rPr lang="en-CA" sz="900" b="1" i="1" dirty="0"/>
              <a:t>Features:</a:t>
            </a:r>
          </a:p>
          <a:p>
            <a:pPr algn="ctr">
              <a:lnSpc>
                <a:spcPct val="150000"/>
              </a:lnSpc>
            </a:pPr>
            <a:r>
              <a:rPr lang="en-CA" sz="900" i="1" dirty="0"/>
              <a:t>• Up to 12MP Resolution Recording</a:t>
            </a:r>
          </a:p>
          <a:p>
            <a:pPr algn="ctr">
              <a:lnSpc>
                <a:spcPct val="150000"/>
              </a:lnSpc>
            </a:pPr>
            <a:r>
              <a:rPr lang="en-CA" sz="900" i="1" dirty="0"/>
              <a:t>• Up to 160 </a:t>
            </a:r>
            <a:r>
              <a:rPr lang="en-CA" sz="900" i="1" dirty="0" err="1"/>
              <a:t>ch</a:t>
            </a:r>
            <a:r>
              <a:rPr lang="en-CA" sz="900" i="1" dirty="0"/>
              <a:t> Intelligent Analysis Process</a:t>
            </a:r>
          </a:p>
          <a:p>
            <a:pPr algn="ctr">
              <a:lnSpc>
                <a:spcPct val="150000"/>
              </a:lnSpc>
            </a:pPr>
            <a:r>
              <a:rPr lang="en-CA" sz="900" i="1" dirty="0"/>
              <a:t>• JBOD,RAID0,RAID1,RAID5,RAID6,RAID10</a:t>
            </a:r>
          </a:p>
          <a:p>
            <a:pPr algn="ctr">
              <a:lnSpc>
                <a:spcPct val="150000"/>
              </a:lnSpc>
            </a:pPr>
            <a:r>
              <a:rPr lang="en-CA" sz="900" i="1" dirty="0"/>
              <a:t>  RAID50, RAID60</a:t>
            </a:r>
          </a:p>
          <a:p>
            <a:pPr algn="ctr">
              <a:lnSpc>
                <a:spcPct val="150000"/>
              </a:lnSpc>
            </a:pPr>
            <a:r>
              <a:rPr lang="en-CA" sz="900" i="1" dirty="0"/>
              <a:t>• HDD Quota and Group Management</a:t>
            </a:r>
          </a:p>
          <a:p>
            <a:pPr algn="ctr">
              <a:lnSpc>
                <a:spcPct val="150000"/>
              </a:lnSpc>
            </a:pPr>
            <a:r>
              <a:rPr lang="en-CA" sz="900" i="1" dirty="0"/>
              <a:t>• 4X 100/1000Mbps Self adaptive Ethernet Interfaces,</a:t>
            </a:r>
          </a:p>
          <a:p>
            <a:pPr algn="ctr">
              <a:lnSpc>
                <a:spcPct val="150000"/>
              </a:lnSpc>
            </a:pPr>
            <a:r>
              <a:rPr lang="en-CA" sz="900" i="1" dirty="0"/>
              <a:t>  4 1000Mbps optical port</a:t>
            </a:r>
          </a:p>
          <a:p>
            <a:pPr algn="ctr">
              <a:lnSpc>
                <a:spcPct val="150000"/>
              </a:lnSpc>
            </a:pPr>
            <a:r>
              <a:rPr lang="en-CA" sz="900" i="1" dirty="0"/>
              <a:t>• Throughput in/out 960Mbps/480Mbps</a:t>
            </a:r>
          </a:p>
          <a:p>
            <a:pPr algn="ctr">
              <a:lnSpc>
                <a:spcPct val="150000"/>
              </a:lnSpc>
            </a:pPr>
            <a:r>
              <a:rPr lang="en-CA" sz="900" i="1" dirty="0"/>
              <a:t>• ANR Function</a:t>
            </a:r>
          </a:p>
          <a:p>
            <a:pPr algn="ctr">
              <a:lnSpc>
                <a:spcPct val="150000"/>
              </a:lnSpc>
            </a:pPr>
            <a:r>
              <a:rPr lang="en-CA" sz="900" i="1" dirty="0"/>
              <a:t>• N+M Hot Standby Function</a:t>
            </a:r>
          </a:p>
          <a:p>
            <a:pPr algn="ctr">
              <a:lnSpc>
                <a:spcPct val="150000"/>
              </a:lnSpc>
            </a:pPr>
            <a:r>
              <a:rPr lang="en-CA" sz="900" i="1" dirty="0"/>
              <a:t>• 24 SATA, Alarm I/O 8 /4, Audio I/O 1/1,</a:t>
            </a:r>
          </a:p>
          <a:p>
            <a:pPr algn="ctr">
              <a:lnSpc>
                <a:spcPct val="150000"/>
              </a:lnSpc>
            </a:pPr>
            <a:r>
              <a:rPr lang="en-CA" sz="900" i="1" dirty="0"/>
              <a:t>4x USB,2x RS 485, 1x RS 232</a:t>
            </a:r>
          </a:p>
          <a:p>
            <a:pPr algn="ctr">
              <a:lnSpc>
                <a:spcPct val="150000"/>
              </a:lnSpc>
            </a:pPr>
            <a:r>
              <a:rPr lang="en-CA" sz="900" i="1" dirty="0"/>
              <a:t>• 2x HDMI, 1x VGA, Different Video Source, </a:t>
            </a:r>
          </a:p>
          <a:p>
            <a:pPr algn="ctr">
              <a:lnSpc>
                <a:spcPct val="150000"/>
              </a:lnSpc>
            </a:pPr>
            <a:r>
              <a:rPr lang="en-CA" sz="900" i="1" dirty="0"/>
              <a:t>  Max Resolution 4K</a:t>
            </a:r>
          </a:p>
        </p:txBody>
      </p:sp>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additive="base">
                                        <p:cTn id="7" dur="500" fill="hold"/>
                                        <p:tgtEl>
                                          <p:spTgt spid="286"/>
                                        </p:tgtEl>
                                        <p:attrNameLst>
                                          <p:attrName>ppt_x</p:attrName>
                                        </p:attrNameLst>
                                      </p:cBhvr>
                                      <p:tavLst>
                                        <p:tav tm="0">
                                          <p:val>
                                            <p:strVal val="#ppt_x"/>
                                          </p:val>
                                        </p:tav>
                                        <p:tav tm="100000">
                                          <p:val>
                                            <p:strVal val="#ppt_x"/>
                                          </p:val>
                                        </p:tav>
                                      </p:tavLst>
                                    </p:anim>
                                    <p:anim calcmode="lin" valueType="num">
                                      <p:cBhvr additive="base">
                                        <p:cTn id="8"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742-EB6A-40B2-9F49-35C2BA3E6C4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60665"/>
          <a:stretch/>
        </p:blipFill>
        <p:spPr>
          <a:xfrm>
            <a:off x="0" y="0"/>
            <a:ext cx="9144000" cy="5143500"/>
          </a:xfrm>
          <a:prstGeom prst="rect">
            <a:avLst/>
          </a:prstGeom>
        </p:spPr>
      </p:pic>
      <p:sp>
        <p:nvSpPr>
          <p:cNvPr id="6" name="Rectangle 5">
            <a:extLst>
              <a:ext uri="{FF2B5EF4-FFF2-40B4-BE49-F238E27FC236}">
                <a16:creationId xmlns:a16="http://schemas.microsoft.com/office/drawing/2014/main" id="{1DDF6D1A-68B6-4613-A01F-139E6A75B5B9}"/>
              </a:ext>
            </a:extLst>
          </p:cNvPr>
          <p:cNvSpPr/>
          <p:nvPr/>
        </p:nvSpPr>
        <p:spPr>
          <a:xfrm>
            <a:off x="179067" y="557438"/>
            <a:ext cx="3294756" cy="44418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7"/>
          </a:p>
        </p:txBody>
      </p:sp>
      <p:sp>
        <p:nvSpPr>
          <p:cNvPr id="11" name="TextBox 10">
            <a:extLst>
              <a:ext uri="{FF2B5EF4-FFF2-40B4-BE49-F238E27FC236}">
                <a16:creationId xmlns:a16="http://schemas.microsoft.com/office/drawing/2014/main" id="{B7AA07D4-CABA-40D0-8B05-F4A4D116BB99}"/>
              </a:ext>
            </a:extLst>
          </p:cNvPr>
          <p:cNvSpPr txBox="1"/>
          <p:nvPr/>
        </p:nvSpPr>
        <p:spPr>
          <a:xfrm>
            <a:off x="3730715" y="4795059"/>
            <a:ext cx="1507649" cy="204223"/>
          </a:xfrm>
          <a:prstGeom prst="rect">
            <a:avLst/>
          </a:prstGeom>
          <a:noFill/>
        </p:spPr>
        <p:txBody>
          <a:bodyPr wrap="square" rtlCol="0">
            <a:spAutoFit/>
          </a:bodyPr>
          <a:lstStyle/>
          <a:p>
            <a:pPr algn="ctr"/>
            <a:r>
              <a:rPr lang="en-CA" sz="727" dirty="0">
                <a:solidFill>
                  <a:schemeClr val="bg1"/>
                </a:solidFill>
              </a:rPr>
              <a:t>www.bstsecurity.com</a:t>
            </a:r>
          </a:p>
        </p:txBody>
      </p:sp>
      <p:sp>
        <p:nvSpPr>
          <p:cNvPr id="9" name="TextBox 8">
            <a:extLst>
              <a:ext uri="{FF2B5EF4-FFF2-40B4-BE49-F238E27FC236}">
                <a16:creationId xmlns:a16="http://schemas.microsoft.com/office/drawing/2014/main" id="{0671F418-707B-42D5-8915-E36459836ED0}"/>
              </a:ext>
            </a:extLst>
          </p:cNvPr>
          <p:cNvSpPr txBox="1"/>
          <p:nvPr/>
        </p:nvSpPr>
        <p:spPr>
          <a:xfrm>
            <a:off x="179067" y="1139450"/>
            <a:ext cx="3174007" cy="3277820"/>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Based on the </a:t>
            </a:r>
            <a:r>
              <a:rPr lang="en-US" sz="900" dirty="0" err="1">
                <a:latin typeface="Calibri" panose="020F0502020204030204" pitchFamily="34" charset="0"/>
                <a:cs typeface="Calibri" panose="020F0502020204030204" pitchFamily="34" charset="0"/>
              </a:rPr>
              <a:t>Azena</a:t>
            </a:r>
            <a:r>
              <a:rPr lang="en-US" sz="900" dirty="0">
                <a:latin typeface="Calibri" panose="020F0502020204030204" pitchFamily="34" charset="0"/>
                <a:cs typeface="Calibri" panose="020F0502020204030204" pitchFamily="34" charset="0"/>
              </a:rPr>
              <a:t> ecosystem, that connects an operating system with our customized apps BSTsecurity provides cameras paired with advanced AI applications and equipped with powerful SoCs, enabling faster, cheaper, more reliable, and GDPR-compliant data processing, generating new insights by running multiple AI-based apps on a single camera, or run multiple apps on different cameras, allowing the flexibility of adding new ones over time and re-equipping cameras whenever required. </a:t>
            </a:r>
          </a:p>
          <a:p>
            <a:r>
              <a:rPr lang="en-US" sz="900" dirty="0">
                <a:latin typeface="Calibri" panose="020F0502020204030204" pitchFamily="34" charset="0"/>
                <a:cs typeface="Calibri" panose="020F0502020204030204" pitchFamily="34" charset="0"/>
              </a:rPr>
              <a:t>Using the </a:t>
            </a:r>
            <a:r>
              <a:rPr lang="en-US" sz="900" dirty="0" err="1">
                <a:latin typeface="Calibri" panose="020F0502020204030204" pitchFamily="34" charset="0"/>
                <a:cs typeface="Calibri" panose="020F0502020204030204" pitchFamily="34" charset="0"/>
              </a:rPr>
              <a:t>Azena</a:t>
            </a:r>
            <a:r>
              <a:rPr lang="en-US" sz="900" dirty="0">
                <a:latin typeface="Calibri" panose="020F0502020204030204" pitchFamily="34" charset="0"/>
                <a:cs typeface="Calibri" panose="020F0502020204030204" pitchFamily="34" charset="0"/>
              </a:rPr>
              <a:t> IoT solutions as a base for the new trends in modern security cameras enables analyses to be performed directly on the devices based on strong computing power. It also decreases the installation costs by having the connection to the Internet carried out at ever higher transmission rates, and most importantly, it develops algorithms from AI and Machine Learning to form the basis of completely new applications.</a:t>
            </a:r>
          </a:p>
          <a:p>
            <a:endParaRPr lang="en-US" sz="900" dirty="0">
              <a:latin typeface="Calibri" panose="020F0502020204030204" pitchFamily="34" charset="0"/>
              <a:cs typeface="Calibri" panose="020F0502020204030204" pitchFamily="34" charset="0"/>
            </a:endParaRPr>
          </a:p>
          <a:p>
            <a:pPr marL="148361" indent="-148361">
              <a:buFont typeface="Arial" panose="020B0604020202020204" pitchFamily="34" charset="0"/>
              <a:buChar char="•"/>
            </a:pPr>
            <a:r>
              <a:rPr lang="en-US" sz="900" dirty="0">
                <a:latin typeface="Calibri" panose="020F0502020204030204" pitchFamily="34" charset="0"/>
                <a:cs typeface="Calibri" panose="020F0502020204030204" pitchFamily="34" charset="0"/>
              </a:rPr>
              <a:t>Access to uncompressed video pipeline allows for better analytics results</a:t>
            </a:r>
          </a:p>
          <a:p>
            <a:pPr marL="148361" indent="-148361">
              <a:buFont typeface="Arial" panose="020B0604020202020204" pitchFamily="34" charset="0"/>
              <a:buChar char="•"/>
            </a:pPr>
            <a:r>
              <a:rPr lang="en-US" sz="900" dirty="0">
                <a:latin typeface="Calibri" panose="020F0502020204030204" pitchFamily="34" charset="0"/>
                <a:cs typeface="Calibri" panose="020F0502020204030204" pitchFamily="34" charset="0"/>
              </a:rPr>
              <a:t>Low network bandwidth required, no latency issues</a:t>
            </a:r>
          </a:p>
          <a:p>
            <a:pPr marL="148361" indent="-148361">
              <a:buFont typeface="Arial" panose="020B0604020202020204" pitchFamily="34" charset="0"/>
              <a:buChar char="•"/>
            </a:pPr>
            <a:r>
              <a:rPr lang="en-US" sz="900" dirty="0">
                <a:latin typeface="Calibri" panose="020F0502020204030204" pitchFamily="34" charset="0"/>
                <a:cs typeface="Calibri" panose="020F0502020204030204" pitchFamily="34" charset="0"/>
              </a:rPr>
              <a:t>Less network infrastructure required results in lower solution costs</a:t>
            </a:r>
          </a:p>
          <a:p>
            <a:pPr marL="148361" indent="-148361">
              <a:buFont typeface="Arial" panose="020B0604020202020204" pitchFamily="34" charset="0"/>
              <a:buChar char="•"/>
            </a:pPr>
            <a:r>
              <a:rPr lang="en-US" sz="900" dirty="0">
                <a:latin typeface="Calibri" panose="020F0502020204030204" pitchFamily="34" charset="0"/>
                <a:cs typeface="Calibri" panose="020F0502020204030204" pitchFamily="34" charset="0"/>
              </a:rPr>
              <a:t>Allows for data privacy (GDPR compliance)</a:t>
            </a:r>
          </a:p>
        </p:txBody>
      </p:sp>
      <p:pic>
        <p:nvPicPr>
          <p:cNvPr id="10" name="Picture 9" descr="A picture containing projector&#10;&#10;Description automatically generated">
            <a:extLst>
              <a:ext uri="{FF2B5EF4-FFF2-40B4-BE49-F238E27FC236}">
                <a16:creationId xmlns:a16="http://schemas.microsoft.com/office/drawing/2014/main" id="{BA4F307F-AC59-4A21-8BA7-467F7EBB2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4" y="48642"/>
            <a:ext cx="1338498" cy="804313"/>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7BB2ACC8-BC7D-455C-9036-E76B77775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3712" y="613494"/>
            <a:ext cx="1180553" cy="319346"/>
          </a:xfrm>
          <a:prstGeom prst="rect">
            <a:avLst/>
          </a:prstGeom>
        </p:spPr>
      </p:pic>
      <p:sp>
        <p:nvSpPr>
          <p:cNvPr id="15" name="Rectangle 14">
            <a:extLst>
              <a:ext uri="{FF2B5EF4-FFF2-40B4-BE49-F238E27FC236}">
                <a16:creationId xmlns:a16="http://schemas.microsoft.com/office/drawing/2014/main" id="{85021121-765B-434F-AF4D-392C8B3CBCE9}"/>
              </a:ext>
            </a:extLst>
          </p:cNvPr>
          <p:cNvSpPr/>
          <p:nvPr/>
        </p:nvSpPr>
        <p:spPr>
          <a:xfrm>
            <a:off x="5217613" y="557438"/>
            <a:ext cx="3294756" cy="44418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7"/>
          </a:p>
        </p:txBody>
      </p:sp>
      <p:sp>
        <p:nvSpPr>
          <p:cNvPr id="12" name="TextBox 11">
            <a:extLst>
              <a:ext uri="{FF2B5EF4-FFF2-40B4-BE49-F238E27FC236}">
                <a16:creationId xmlns:a16="http://schemas.microsoft.com/office/drawing/2014/main" id="{2E06826B-C5E9-4816-8F68-03FBB3D17B3A}"/>
              </a:ext>
            </a:extLst>
          </p:cNvPr>
          <p:cNvSpPr txBox="1"/>
          <p:nvPr/>
        </p:nvSpPr>
        <p:spPr>
          <a:xfrm>
            <a:off x="5294104" y="1169742"/>
            <a:ext cx="2777141" cy="3416320"/>
          </a:xfrm>
          <a:prstGeom prst="rect">
            <a:avLst/>
          </a:prstGeom>
          <a:noFill/>
        </p:spPr>
        <p:txBody>
          <a:bodyPr wrap="square">
            <a:spAutoFit/>
          </a:bodyPr>
          <a:lstStyle/>
          <a:p>
            <a:endParaRPr lang="en-US" sz="900" dirty="0">
              <a:latin typeface="Calibri" panose="020F0502020204030204" pitchFamily="34" charset="0"/>
              <a:cs typeface="Calibri" panose="020F0502020204030204" pitchFamily="34" charset="0"/>
            </a:endParaRPr>
          </a:p>
          <a:p>
            <a:r>
              <a:rPr lang="en-US" sz="900" dirty="0">
                <a:latin typeface="Calibri" panose="020F0502020204030204" pitchFamily="34" charset="0"/>
                <a:cs typeface="Calibri" panose="020F0502020204030204" pitchFamily="34" charset="0"/>
              </a:rPr>
              <a:t>So how this camera can reduce your system cost compared to server-based solutions:</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With multi-purpose deployment capabilities, cameras can simply be re-equipped and re-purposed to follow your changing surveillance requirements without the need to change the cameras themselves.</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App analytics embedded in the camera can lower your costs compared to most server-based solutions.</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Server's computing is replaced with edge computing directly from the camera. </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Low maintenance costs due to remote camera access. </a:t>
            </a:r>
          </a:p>
          <a:p>
            <a:endParaRPr lang="en-US" sz="900" dirty="0">
              <a:latin typeface="Calibri" panose="020F0502020204030204" pitchFamily="34" charset="0"/>
              <a:cs typeface="Calibri" panose="020F0502020204030204" pitchFamily="34" charset="0"/>
            </a:endParaRPr>
          </a:p>
          <a:p>
            <a:r>
              <a:rPr lang="en-US" sz="900" dirty="0">
                <a:latin typeface="Calibri" panose="020F0502020204030204" pitchFamily="34" charset="0"/>
                <a:cs typeface="Calibri" panose="020F0502020204030204" pitchFamily="34" charset="0"/>
              </a:rPr>
              <a:t>Applications:</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Commercial buildings</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Railway and Metro</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Healthcare</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Retail</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Traffic and parking</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Manufacturing</a:t>
            </a:r>
          </a:p>
          <a:p>
            <a:pPr marL="285750" indent="-285750">
              <a:buFont typeface="Arial" panose="020B0604020202020204" pitchFamily="34" charset="0"/>
              <a:buChar char="•"/>
            </a:pPr>
            <a:r>
              <a:rPr lang="en-US" sz="900" dirty="0">
                <a:latin typeface="Calibri" panose="020F0502020204030204" pitchFamily="34" charset="0"/>
                <a:cs typeface="Calibri" panose="020F0502020204030204" pitchFamily="34" charset="0"/>
              </a:rPr>
              <a:t>Stadiums</a:t>
            </a:r>
          </a:p>
        </p:txBody>
      </p:sp>
      <p:pic>
        <p:nvPicPr>
          <p:cNvPr id="13" name="Picture 12" descr="A close up of a cd&#10;&#10;Description automatically generated with low confidence">
            <a:extLst>
              <a:ext uri="{FF2B5EF4-FFF2-40B4-BE49-F238E27FC236}">
                <a16:creationId xmlns:a16="http://schemas.microsoft.com/office/drawing/2014/main" id="{CF9BD85E-D81C-46A7-9EAB-C82C1A18B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6910" y="-22411"/>
            <a:ext cx="1617090" cy="2045886"/>
          </a:xfrm>
          <a:prstGeom prst="rect">
            <a:avLst/>
          </a:prstGeom>
        </p:spPr>
      </p:pic>
      <p:sp>
        <p:nvSpPr>
          <p:cNvPr id="2" name="TextBox 1">
            <a:extLst>
              <a:ext uri="{FF2B5EF4-FFF2-40B4-BE49-F238E27FC236}">
                <a16:creationId xmlns:a16="http://schemas.microsoft.com/office/drawing/2014/main" id="{66620E09-A7A7-4E9C-86DC-F5EA1418DC71}"/>
              </a:ext>
            </a:extLst>
          </p:cNvPr>
          <p:cNvSpPr txBox="1"/>
          <p:nvPr/>
        </p:nvSpPr>
        <p:spPr>
          <a:xfrm>
            <a:off x="3662643" y="1612700"/>
            <a:ext cx="1366150" cy="1569660"/>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Helping you grow your business</a:t>
            </a:r>
            <a:endParaRPr lang="en-CA"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070111"/>
      </p:ext>
    </p:extLst>
  </p:cSld>
  <p:clrMapOvr>
    <a:masterClrMapping/>
  </p:clrMapOvr>
  <p:transition spd="slow" advTm="20000">
    <p:push dir="u"/>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12497</TotalTime>
  <Words>3152</Words>
  <Application>Microsoft Office PowerPoint</Application>
  <PresentationFormat>On-screen Show (16:9)</PresentationFormat>
  <Paragraphs>222</Paragraphs>
  <Slides>18</Slides>
  <Notes>14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Calibri</vt:lpstr>
      <vt:lpstr>Noto Sans Symbols</vt:lpstr>
      <vt:lpstr>Arial</vt:lpstr>
      <vt:lpstr>Roboto</vt:lpstr>
      <vt:lpstr>Simple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BST-ECV4080 and BST-ECV40160 H.265/264 240TB Hot Swap - Raid NVR</vt:lpstr>
      <vt:lpstr>PowerPoint Presentation</vt:lpstr>
      <vt:lpstr>PowerPoint Presentation</vt:lpstr>
      <vt:lpstr>PowerPoint Presentation</vt:lpstr>
      <vt:lpstr>PowerPoint Presentation</vt:lpstr>
      <vt:lpstr>Product Development &amp; Design</vt:lpstr>
      <vt:lpstr>Sample Late Night at 200M  -20C Bright Lobby Behind Subject and License Plate at 200M with NO IR and No enchantment (Raw Clip) </vt:lpstr>
      <vt:lpstr>BSTsecurity Smart and  Pro Series Ultra WDR  with140db                                                                                                                      Sample of Window view on bright sunlit conditions  (Raw Clip) </vt:lpstr>
      <vt:lpstr>                          Projects with BST Designed Solutions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BSTsecurity</dc:title>
  <dc:creator>royd</dc:creator>
  <cp:lastModifiedBy>Christelle Costantine</cp:lastModifiedBy>
  <cp:revision>136</cp:revision>
  <cp:lastPrinted>2018-04-18T15:20:03Z</cp:lastPrinted>
  <dcterms:modified xsi:type="dcterms:W3CDTF">2022-01-07T14:44:52Z</dcterms:modified>
  <cp:contentStatus/>
</cp:coreProperties>
</file>